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8" r:id="rId3"/>
    <p:sldId id="273" r:id="rId4"/>
    <p:sldId id="274" r:id="rId5"/>
    <p:sldId id="282" r:id="rId6"/>
    <p:sldId id="287" r:id="rId7"/>
    <p:sldId id="283" r:id="rId8"/>
    <p:sldId id="279" r:id="rId9"/>
    <p:sldId id="301" r:id="rId10"/>
    <p:sldId id="303" r:id="rId11"/>
    <p:sldId id="304" r:id="rId12"/>
    <p:sldId id="280" r:id="rId13"/>
    <p:sldId id="309" r:id="rId14"/>
    <p:sldId id="308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82383" autoAdjust="0"/>
  </p:normalViewPr>
  <p:slideViewPr>
    <p:cSldViewPr>
      <p:cViewPr>
        <p:scale>
          <a:sx n="82" d="100"/>
          <a:sy n="82" d="100"/>
        </p:scale>
        <p:origin x="-245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185FD-9BF2-44FC-985C-EF0DF4ADC700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CCD40-AAC8-4417-B743-30CA5EC00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98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96994-54C6-4C15-B9BF-44708C510BDF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4575B-6F0D-4560-BC46-50B82E3B05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52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4575B-6F0D-4560-BC46-50B82E3B059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0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4133-9426-439E-B468-8542A10F8BD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40DF-3DCD-4360-9A37-66D871D7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80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4133-9426-439E-B468-8542A10F8BD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40DF-3DCD-4360-9A37-66D871D7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01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4133-9426-439E-B468-8542A10F8BD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40DF-3DCD-4360-9A37-66D871D7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3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4133-9426-439E-B468-8542A10F8BD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40DF-3DCD-4360-9A37-66D871D7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9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4133-9426-439E-B468-8542A10F8BD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40DF-3DCD-4360-9A37-66D871D7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38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4133-9426-439E-B468-8542A10F8BD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40DF-3DCD-4360-9A37-66D871D7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977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4133-9426-439E-B468-8542A10F8BD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40DF-3DCD-4360-9A37-66D871D7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04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4133-9426-439E-B468-8542A10F8BD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40DF-3DCD-4360-9A37-66D871D7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52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4133-9426-439E-B468-8542A10F8BD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40DF-3DCD-4360-9A37-66D871D7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6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4133-9426-439E-B468-8542A10F8BD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40DF-3DCD-4360-9A37-66D871D7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66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4133-9426-439E-B468-8542A10F8BD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140DF-3DCD-4360-9A37-66D871D7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1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4133-9426-439E-B468-8542A10F8BDD}" type="datetimeFigureOut">
              <a:rPr lang="en-GB" smtClean="0"/>
              <a:t>11/05/2017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140DF-3DCD-4360-9A37-66D871D771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74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k.ac.uk/staff-information/research/funding-deadlines" TargetMode="External"/><Relationship Id="rId2" Type="http://schemas.openxmlformats.org/officeDocument/2006/relationships/hyperlink" Target="http://www.bbk.ac.uk/staff-information/researc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searchprofessional.com/0/rr/home" TargetMode="External"/><Relationship Id="rId4" Type="http://schemas.openxmlformats.org/officeDocument/2006/relationships/hyperlink" Target="http://www.bbk.ac.uk/staff-information/research/early-career-researchers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l.francis@bbk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r>
              <a:rPr lang="en-GB" b="1" dirty="0" smtClean="0"/>
              <a:t>Introduction to Research Grants and Contracts Office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Juan Vidal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Deputy Head of Research Grants &amp; Contracts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 descr="S:\lucy\weblogo165x51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296" y="6165304"/>
            <a:ext cx="1676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526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6925" cy="724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0599" y="4725144"/>
            <a:ext cx="6120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i="1" dirty="0" err="1">
                <a:solidFill>
                  <a:schemeClr val="bg1"/>
                </a:solidFill>
              </a:rPr>
              <a:t>pFACT</a:t>
            </a:r>
            <a:r>
              <a:rPr lang="en-GB" altLang="en-US" i="1" dirty="0">
                <a:solidFill>
                  <a:schemeClr val="bg1"/>
                </a:solidFill>
              </a:rPr>
              <a:t> Username will be you College </a:t>
            </a:r>
            <a:r>
              <a:rPr lang="en-GB" altLang="en-US" i="1" dirty="0" smtClean="0">
                <a:solidFill>
                  <a:schemeClr val="bg1"/>
                </a:solidFill>
              </a:rPr>
              <a:t>username</a:t>
            </a:r>
            <a:endParaRPr lang="en-GB" altLang="en-US" i="1" dirty="0">
              <a:solidFill>
                <a:schemeClr val="bg1"/>
              </a:solidFill>
            </a:endParaRPr>
          </a:p>
          <a:p>
            <a:r>
              <a:rPr lang="en-GB" altLang="en-US" i="1" dirty="0">
                <a:solidFill>
                  <a:schemeClr val="bg1"/>
                </a:solidFill>
              </a:rPr>
              <a:t>Password is unique to </a:t>
            </a:r>
            <a:r>
              <a:rPr lang="en-GB" altLang="en-US" i="1" dirty="0" err="1" smtClean="0">
                <a:solidFill>
                  <a:schemeClr val="bg1"/>
                </a:solidFill>
              </a:rPr>
              <a:t>pFACT</a:t>
            </a:r>
            <a:endParaRPr lang="en-GB" altLang="en-US" i="1" dirty="0">
              <a:solidFill>
                <a:schemeClr val="bg1"/>
              </a:solidFill>
            </a:endParaRPr>
          </a:p>
          <a:p>
            <a:r>
              <a:rPr lang="en-GB" altLang="en-US" i="1" dirty="0">
                <a:solidFill>
                  <a:schemeClr val="bg1"/>
                </a:solidFill>
              </a:rPr>
              <a:t>RGCO can reset your password or provide</a:t>
            </a:r>
          </a:p>
          <a:p>
            <a:r>
              <a:rPr lang="en-GB" altLang="en-US" i="1" dirty="0">
                <a:solidFill>
                  <a:schemeClr val="bg1"/>
                </a:solidFill>
              </a:rPr>
              <a:t>training on </a:t>
            </a:r>
            <a:r>
              <a:rPr lang="en-GB" altLang="en-US" i="1" dirty="0" err="1" smtClean="0">
                <a:solidFill>
                  <a:schemeClr val="bg1"/>
                </a:solidFill>
              </a:rPr>
              <a:t>pFACT</a:t>
            </a:r>
            <a:endParaRPr lang="en-GB" altLang="en-US" i="1" dirty="0">
              <a:solidFill>
                <a:schemeClr val="bg1"/>
              </a:solidFill>
            </a:endParaRPr>
          </a:p>
          <a:p>
            <a:r>
              <a:rPr lang="en-GB" altLang="en-US" i="1" dirty="0">
                <a:solidFill>
                  <a:schemeClr val="bg1"/>
                </a:solidFill>
              </a:rPr>
              <a:t>You need to use VPN to access </a:t>
            </a:r>
            <a:r>
              <a:rPr lang="en-GB" altLang="en-US" i="1" dirty="0" err="1">
                <a:solidFill>
                  <a:schemeClr val="bg1"/>
                </a:solidFill>
              </a:rPr>
              <a:t>pFACT</a:t>
            </a:r>
            <a:r>
              <a:rPr lang="en-GB" altLang="en-US" i="1" dirty="0">
                <a:solidFill>
                  <a:schemeClr val="bg1"/>
                </a:solidFill>
              </a:rPr>
              <a:t> from outside</a:t>
            </a:r>
          </a:p>
          <a:p>
            <a:r>
              <a:rPr lang="en-GB" altLang="en-US" i="1" dirty="0">
                <a:solidFill>
                  <a:schemeClr val="bg1"/>
                </a:solidFill>
              </a:rPr>
              <a:t>the </a:t>
            </a:r>
            <a:r>
              <a:rPr lang="en-GB" altLang="en-US" i="1" dirty="0" smtClean="0">
                <a:solidFill>
                  <a:schemeClr val="bg1"/>
                </a:solidFill>
              </a:rPr>
              <a:t>College</a:t>
            </a:r>
            <a:endParaRPr lang="en-GB" altLang="en-US" i="1" dirty="0">
              <a:solidFill>
                <a:schemeClr val="bg1"/>
              </a:solidFill>
            </a:endParaRPr>
          </a:p>
          <a:p>
            <a:r>
              <a:rPr lang="en-GB" altLang="en-US" i="1" dirty="0">
                <a:solidFill>
                  <a:schemeClr val="bg1"/>
                </a:solidFill>
              </a:rPr>
              <a:t>http://pfact.bbk.ac.uk/login.aspx</a:t>
            </a:r>
          </a:p>
        </p:txBody>
      </p:sp>
    </p:spTree>
    <p:extLst>
      <p:ext uri="{BB962C8B-B14F-4D97-AF65-F5344CB8AC3E}">
        <p14:creationId xmlns:p14="http://schemas.microsoft.com/office/powerpoint/2010/main" val="19430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Internal peer </a:t>
            </a:r>
            <a:r>
              <a:rPr lang="en-GB" b="1" dirty="0" smtClean="0"/>
              <a:t>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Demand Management: institutions to pre-evaluate bids with the aim of submitting fewer, higher quality proposals – driven by RCUK</a:t>
            </a:r>
          </a:p>
          <a:p>
            <a:r>
              <a:rPr lang="en-GB" dirty="0" smtClean="0"/>
              <a:t>All applications require internal peer review</a:t>
            </a:r>
          </a:p>
          <a:p>
            <a:r>
              <a:rPr lang="en-GB" dirty="0" smtClean="0"/>
              <a:t>Some schemes have institutional competition (</a:t>
            </a:r>
            <a:r>
              <a:rPr lang="en-GB" i="1" dirty="0" smtClean="0"/>
              <a:t>i.e. </a:t>
            </a:r>
            <a:r>
              <a:rPr lang="en-GB" i="1" dirty="0" err="1" smtClean="0"/>
              <a:t>Leverhulme</a:t>
            </a:r>
            <a:r>
              <a:rPr lang="en-GB" i="1" dirty="0" smtClean="0"/>
              <a:t> Early Career Fellowship</a:t>
            </a:r>
            <a:r>
              <a:rPr lang="en-GB" dirty="0" smtClean="0"/>
              <a:t>)</a:t>
            </a:r>
          </a:p>
          <a:p>
            <a:r>
              <a:rPr lang="en-GB" dirty="0" smtClean="0"/>
              <a:t>Need to allow adequate time for this</a:t>
            </a:r>
          </a:p>
        </p:txBody>
      </p:sp>
      <p:pic>
        <p:nvPicPr>
          <p:cNvPr id="4" name="Picture 3" descr="S:\lucy\weblogo165x5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6" y="6165304"/>
            <a:ext cx="1676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92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Submitting applications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 smtClean="0"/>
              <a:t>Many funders including Research Councils, British Academy, </a:t>
            </a:r>
            <a:r>
              <a:rPr lang="en-GB" altLang="en-US" dirty="0" err="1" smtClean="0"/>
              <a:t>Leverhulme</a:t>
            </a:r>
            <a:r>
              <a:rPr lang="en-GB" altLang="en-US" dirty="0" smtClean="0"/>
              <a:t> Trust, Wellcome Trust have a two-stage submission process. BBK approval done by RGCO</a:t>
            </a:r>
          </a:p>
          <a:p>
            <a:r>
              <a:rPr lang="en-GB" altLang="en-US" dirty="0" smtClean="0"/>
              <a:t>Applicant submits and then institution approval required </a:t>
            </a:r>
            <a:r>
              <a:rPr lang="en-GB" altLang="en-US" b="1" dirty="0" smtClean="0"/>
              <a:t>prior to scheme deadline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 descr="S:\lucy\weblogo165x5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6" y="6165304"/>
            <a:ext cx="1676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00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links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4116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Information on applying for research funding</a:t>
            </a:r>
          </a:p>
          <a:p>
            <a:pPr lvl="1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www.bbk.ac.uk/staff-information/research</a:t>
            </a:r>
            <a:r>
              <a:rPr lang="en-GB" dirty="0" smtClean="0"/>
              <a:t> </a:t>
            </a:r>
          </a:p>
          <a:p>
            <a:r>
              <a:rPr lang="en-GB" dirty="0" smtClean="0"/>
              <a:t>Funding deadlines</a:t>
            </a:r>
          </a:p>
          <a:p>
            <a:pPr lvl="1"/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www.bbk.ac.uk/staff-information/research/funding-deadlines</a:t>
            </a:r>
            <a:r>
              <a:rPr lang="en-GB" dirty="0" smtClean="0"/>
              <a:t> </a:t>
            </a:r>
          </a:p>
          <a:p>
            <a:r>
              <a:rPr lang="en-GB" dirty="0" smtClean="0"/>
              <a:t>Early Career researcher page</a:t>
            </a:r>
          </a:p>
          <a:p>
            <a:pPr lvl="1"/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www.bbk.ac.uk/staff-information/research/early-career-researchers</a:t>
            </a:r>
            <a:r>
              <a:rPr lang="en-GB" dirty="0" smtClean="0"/>
              <a:t> </a:t>
            </a:r>
          </a:p>
          <a:p>
            <a:r>
              <a:rPr lang="en-GB" dirty="0" smtClean="0"/>
              <a:t>Research Professional</a:t>
            </a:r>
          </a:p>
          <a:p>
            <a:pPr lvl="1"/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www.researchprofessional.com/0/rr/home</a:t>
            </a:r>
            <a:r>
              <a:rPr lang="en-GB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5073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Questions?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Juan Vidal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Deputy Head </a:t>
            </a:r>
            <a:r>
              <a:rPr lang="en-GB" sz="2000" dirty="0"/>
              <a:t>of Research Grants and Contracts</a:t>
            </a:r>
          </a:p>
          <a:p>
            <a:pPr marL="0" indent="0">
              <a:buNone/>
            </a:pPr>
            <a:r>
              <a:rPr lang="en-GB" sz="2000" dirty="0" smtClean="0">
                <a:hlinkClick r:id="rId2"/>
              </a:rPr>
              <a:t>j.vidal@bbk.ac.uk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0207 380 3141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494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Summary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Research Grants &amp; Contracts Office</a:t>
            </a:r>
          </a:p>
          <a:p>
            <a:r>
              <a:rPr lang="en-GB" dirty="0"/>
              <a:t>Applying for external research </a:t>
            </a:r>
            <a:r>
              <a:rPr lang="en-GB" dirty="0" smtClean="0"/>
              <a:t>grants</a:t>
            </a:r>
          </a:p>
          <a:p>
            <a:r>
              <a:rPr lang="en-GB" dirty="0" smtClean="0"/>
              <a:t>Where to find information on funding opportunities</a:t>
            </a:r>
          </a:p>
        </p:txBody>
      </p:sp>
      <p:pic>
        <p:nvPicPr>
          <p:cNvPr id="4" name="Picture 3" descr="S:\lucy\weblogo165x5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6" y="6165304"/>
            <a:ext cx="1676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81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/>
              <a:t>Research Grants &amp; Contracts Office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altLang="en-US" dirty="0"/>
              <a:t>The </a:t>
            </a:r>
            <a:r>
              <a:rPr lang="en-GB" altLang="en-US" b="1" dirty="0"/>
              <a:t>RGCO</a:t>
            </a:r>
            <a:r>
              <a:rPr lang="en-GB" altLang="en-US" dirty="0"/>
              <a:t>, </a:t>
            </a:r>
            <a:r>
              <a:rPr lang="en-GB" altLang="en-US" dirty="0" smtClean="0"/>
              <a:t>part </a:t>
            </a:r>
            <a:r>
              <a:rPr lang="en-GB" altLang="en-US" dirty="0"/>
              <a:t>of </a:t>
            </a:r>
            <a:r>
              <a:rPr lang="en-GB" altLang="en-US" dirty="0" smtClean="0"/>
              <a:t>Finance </a:t>
            </a:r>
            <a:r>
              <a:rPr lang="en-GB" altLang="en-US" dirty="0"/>
              <a:t>Department, provides administrative, financial and support services related to externally funded research projects</a:t>
            </a:r>
          </a:p>
          <a:p>
            <a:r>
              <a:rPr lang="en-GB" altLang="en-US" b="1" dirty="0"/>
              <a:t>Pre award: </a:t>
            </a:r>
            <a:r>
              <a:rPr lang="en-GB" altLang="en-US" dirty="0"/>
              <a:t>funding information, help with applications, approval, contract negotiation</a:t>
            </a:r>
          </a:p>
          <a:p>
            <a:r>
              <a:rPr lang="en-GB" altLang="en-US" b="1" dirty="0"/>
              <a:t>Post award: </a:t>
            </a:r>
            <a:r>
              <a:rPr lang="en-GB" altLang="en-US" dirty="0"/>
              <a:t>project accounting, approval of </a:t>
            </a:r>
            <a:r>
              <a:rPr lang="en-GB" altLang="en-US" dirty="0" smtClean="0"/>
              <a:t>posts funded by research grants/contracts, </a:t>
            </a:r>
            <a:r>
              <a:rPr lang="en-GB" altLang="en-US" dirty="0"/>
              <a:t>allocation of overheads, financial reporting, contracts with </a:t>
            </a:r>
            <a:r>
              <a:rPr lang="en-GB" altLang="en-US" dirty="0" smtClean="0"/>
              <a:t>partners</a:t>
            </a:r>
          </a:p>
          <a:p>
            <a:r>
              <a:rPr lang="en-GB" altLang="en-US" b="1" dirty="0" smtClean="0"/>
              <a:t>Policy development</a:t>
            </a:r>
          </a:p>
          <a:p>
            <a:r>
              <a:rPr lang="en-GB" altLang="en-US" b="1" dirty="0" smtClean="0"/>
              <a:t>Management information</a:t>
            </a:r>
          </a:p>
          <a:p>
            <a:r>
              <a:rPr lang="en-GB" altLang="en-US" b="1" dirty="0" smtClean="0"/>
              <a:t>Training and events</a:t>
            </a:r>
            <a:endParaRPr lang="en-GB" altLang="en-US" b="1" dirty="0"/>
          </a:p>
        </p:txBody>
      </p:sp>
      <p:pic>
        <p:nvPicPr>
          <p:cNvPr id="4" name="Picture 3" descr="S:\lucy\weblogo165x5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6" y="6165304"/>
            <a:ext cx="1676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6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RGCO main SSHP contacts</a:t>
            </a:r>
            <a:endParaRPr lang="en-GB" b="1" dirty="0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3950270" y="1566180"/>
            <a:ext cx="1387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GB" altLang="en-US" sz="1400" b="1" dirty="0"/>
              <a:t>Liz Francis</a:t>
            </a:r>
          </a:p>
          <a:p>
            <a:pPr algn="ctr" eaLnBrk="1" hangingPunct="1"/>
            <a:r>
              <a:rPr lang="en-GB" altLang="en-US" sz="1400" dirty="0"/>
              <a:t>Head of RGCO</a:t>
            </a:r>
            <a:endParaRPr lang="en-US" altLang="en-US" sz="1400" dirty="0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691630" y="2780928"/>
            <a:ext cx="180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GB" altLang="en-US" sz="1400" b="1" dirty="0"/>
              <a:t>Juan Vidal</a:t>
            </a:r>
          </a:p>
          <a:p>
            <a:pPr algn="ctr" eaLnBrk="1" hangingPunct="1"/>
            <a:r>
              <a:rPr lang="en-GB" altLang="en-US" sz="1400" dirty="0"/>
              <a:t>Deputy Head</a:t>
            </a:r>
          </a:p>
          <a:p>
            <a:pPr algn="ctr" eaLnBrk="1" hangingPunct="1"/>
            <a:endParaRPr lang="en-US" altLang="en-US" sz="1200" dirty="0"/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6228184" y="2996952"/>
            <a:ext cx="2303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GB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Sharon Bell</a:t>
            </a:r>
          </a:p>
          <a:p>
            <a:pPr algn="ctr" eaLnBrk="1" hangingPunct="1"/>
            <a:r>
              <a:rPr lang="en-GB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Accounts Officer</a:t>
            </a:r>
            <a:endParaRPr lang="en-US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6015397" y="4016127"/>
            <a:ext cx="2495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GB" altLang="en-US" sz="1400" b="1" dirty="0" smtClean="0"/>
              <a:t>Faheem Malik</a:t>
            </a:r>
          </a:p>
          <a:p>
            <a:pPr algn="ctr" eaLnBrk="1" hangingPunct="1"/>
            <a:r>
              <a:rPr lang="en-GB" altLang="en-US" sz="1400" dirty="0" smtClean="0"/>
              <a:t>Research Accounts Assistant</a:t>
            </a:r>
            <a:endParaRPr lang="en-US" altLang="en-US" sz="1400" dirty="0"/>
          </a:p>
        </p:txBody>
      </p:sp>
      <p:sp>
        <p:nvSpPr>
          <p:cNvPr id="38" name="Text Box 10"/>
          <p:cNvSpPr txBox="1">
            <a:spLocks noChangeArrowheads="1"/>
          </p:cNvSpPr>
          <p:nvPr/>
        </p:nvSpPr>
        <p:spPr bwMode="auto">
          <a:xfrm>
            <a:off x="3563293" y="3787403"/>
            <a:ext cx="17287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GB" altLang="en-US" sz="1400" b="1" dirty="0"/>
              <a:t>George Eyre</a:t>
            </a:r>
          </a:p>
          <a:p>
            <a:pPr algn="ctr" eaLnBrk="1" hangingPunct="1"/>
            <a:r>
              <a:rPr lang="en-GB" altLang="en-US" sz="1400" dirty="0"/>
              <a:t>Research Support </a:t>
            </a:r>
          </a:p>
          <a:p>
            <a:pPr algn="ctr" eaLnBrk="1" hangingPunct="1"/>
            <a:r>
              <a:rPr lang="en-GB" altLang="en-US" sz="1400" dirty="0"/>
              <a:t>Officer</a:t>
            </a:r>
            <a:endParaRPr lang="en-US" altLang="en-US" sz="1400" dirty="0"/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4463394" y="4689930"/>
            <a:ext cx="19454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GB" altLang="en-US" sz="1400" b="1" dirty="0"/>
              <a:t>Marion Barthram</a:t>
            </a:r>
          </a:p>
          <a:p>
            <a:pPr algn="ctr" eaLnBrk="1" hangingPunct="1"/>
            <a:r>
              <a:rPr lang="en-GB" altLang="en-US" sz="1400" dirty="0"/>
              <a:t>Research Grants Assistant</a:t>
            </a:r>
            <a:endParaRPr lang="en-US" altLang="en-US" sz="1400" dirty="0"/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 flipH="1">
            <a:off x="7314034" y="3585914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2" name="Line 17"/>
          <p:cNvSpPr>
            <a:spLocks noChangeShapeType="1"/>
          </p:cNvSpPr>
          <p:nvPr/>
        </p:nvSpPr>
        <p:spPr bwMode="auto">
          <a:xfrm flipH="1">
            <a:off x="2591742" y="2088466"/>
            <a:ext cx="1358528" cy="6204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1907530" y="3787403"/>
            <a:ext cx="1727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GB" alt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Rassi</a:t>
            </a:r>
            <a:r>
              <a:rPr lang="en-GB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Pelpola</a:t>
            </a:r>
          </a:p>
          <a:p>
            <a:pPr algn="ctr" eaLnBrk="1" hangingPunct="1"/>
            <a:r>
              <a:rPr lang="en-GB" alt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Research Support Officer</a:t>
            </a:r>
            <a:endParaRPr lang="en-US" alt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auto">
          <a:xfrm>
            <a:off x="251520" y="3787403"/>
            <a:ext cx="1727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GB" altLang="en-US" sz="1400" b="1" dirty="0"/>
              <a:t>Urvi Makwana</a:t>
            </a:r>
          </a:p>
          <a:p>
            <a:pPr algn="ctr" eaLnBrk="1" hangingPunct="1"/>
            <a:r>
              <a:rPr lang="en-GB" altLang="en-US" sz="1400" dirty="0"/>
              <a:t>Research Support Officer</a:t>
            </a:r>
            <a:endParaRPr lang="en-US" altLang="en-US" sz="1400" dirty="0"/>
          </a:p>
        </p:txBody>
      </p:sp>
      <p:cxnSp>
        <p:nvCxnSpPr>
          <p:cNvPr id="45" name="Straight Connector 44"/>
          <p:cNvCxnSpPr>
            <a:cxnSpLocks noChangeShapeType="1"/>
            <a:stCxn id="35" idx="2"/>
          </p:cNvCxnSpPr>
          <p:nvPr/>
        </p:nvCxnSpPr>
        <p:spPr bwMode="auto">
          <a:xfrm flipH="1">
            <a:off x="2591743" y="3488953"/>
            <a:ext cx="0" cy="227013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 flipH="1">
            <a:off x="1259830" y="3284166"/>
            <a:ext cx="790575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46"/>
          <p:cNvCxnSpPr>
            <a:cxnSpLocks noChangeShapeType="1"/>
          </p:cNvCxnSpPr>
          <p:nvPr/>
        </p:nvCxnSpPr>
        <p:spPr bwMode="auto">
          <a:xfrm>
            <a:off x="3275955" y="3284166"/>
            <a:ext cx="86360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Elbow Connector 47"/>
          <p:cNvCxnSpPr>
            <a:cxnSpLocks noChangeShapeType="1"/>
          </p:cNvCxnSpPr>
          <p:nvPr/>
        </p:nvCxnSpPr>
        <p:spPr bwMode="auto">
          <a:xfrm rot="10800000">
            <a:off x="3185321" y="2996954"/>
            <a:ext cx="2250776" cy="1656186"/>
          </a:xfrm>
          <a:prstGeom prst="bentConnector3">
            <a:avLst>
              <a:gd name="adj1" fmla="val 11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 flipH="1">
            <a:off x="5580112" y="3573649"/>
            <a:ext cx="713289" cy="1079491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0" name="Picture 49" descr="S:\lucy\weblogo165x5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6" y="6165304"/>
            <a:ext cx="1676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5337744" y="2088466"/>
            <a:ext cx="1826543" cy="6924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2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Research </a:t>
            </a:r>
            <a:r>
              <a:rPr lang="en-GB" b="1" dirty="0"/>
              <a:t>f</a:t>
            </a:r>
            <a:r>
              <a:rPr lang="en-GB" b="1" dirty="0" smtClean="0"/>
              <a:t>unding information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dirty="0" smtClean="0"/>
              <a:t>Information on main research funding bodies available on RGCO website</a:t>
            </a:r>
          </a:p>
          <a:p>
            <a:r>
              <a:rPr lang="en-GB" altLang="en-US" dirty="0" smtClean="0"/>
              <a:t>Details of all calls posted on RGCO website</a:t>
            </a:r>
          </a:p>
          <a:p>
            <a:r>
              <a:rPr lang="en-GB" altLang="en-US" dirty="0" smtClean="0"/>
              <a:t>Section specifically for early career fellows</a:t>
            </a:r>
          </a:p>
          <a:p>
            <a:r>
              <a:rPr lang="en-GB" altLang="en-US" dirty="0" smtClean="0"/>
              <a:t>Funder search facility available through ResearchProfessional.com</a:t>
            </a:r>
          </a:p>
          <a:p>
            <a:r>
              <a:rPr lang="en-GB" altLang="en-US" dirty="0" smtClean="0"/>
              <a:t>Contact us for advice</a:t>
            </a:r>
          </a:p>
          <a:p>
            <a:endParaRPr lang="en-GB" dirty="0"/>
          </a:p>
        </p:txBody>
      </p:sp>
      <p:pic>
        <p:nvPicPr>
          <p:cNvPr id="4" name="Picture 3" descr="S:\lucy\weblogo165x5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6" y="6165304"/>
            <a:ext cx="1676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82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7572375" cy="742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:\lucy\weblogo165x51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296" y="6165304"/>
            <a:ext cx="1676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811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6" t="-22944" r="376" b="22944"/>
          <a:stretch/>
        </p:blipFill>
        <p:spPr bwMode="auto">
          <a:xfrm>
            <a:off x="1016471" y="-1617924"/>
            <a:ext cx="7058025" cy="817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:\lucy\weblogo165x51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7605" y="6040176"/>
            <a:ext cx="1676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578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RGCO: Help with applications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altLang="en-US" dirty="0" smtClean="0"/>
              <a:t>Guidance </a:t>
            </a:r>
            <a:r>
              <a:rPr lang="en-GB" altLang="en-US" dirty="0"/>
              <a:t>on funders’ terms and conditions, submission processes, </a:t>
            </a:r>
            <a:r>
              <a:rPr lang="en-GB" altLang="en-US" dirty="0" smtClean="0"/>
              <a:t>eligibility</a:t>
            </a:r>
          </a:p>
          <a:p>
            <a:r>
              <a:rPr lang="en-GB" altLang="en-US" dirty="0" smtClean="0"/>
              <a:t>Copies of previous successful applications</a:t>
            </a:r>
            <a:endParaRPr lang="en-GB" altLang="en-US" dirty="0"/>
          </a:p>
          <a:p>
            <a:r>
              <a:rPr lang="en-GB" altLang="en-US" dirty="0"/>
              <a:t>Budgets: salaries and overhead-type costs – using the web-based costing system </a:t>
            </a:r>
            <a:r>
              <a:rPr lang="en-GB" altLang="en-US" dirty="0" err="1"/>
              <a:t>pFACT</a:t>
            </a:r>
            <a:endParaRPr lang="en-GB" altLang="en-US" dirty="0"/>
          </a:p>
          <a:p>
            <a:r>
              <a:rPr lang="en-GB" altLang="en-US" dirty="0"/>
              <a:t>Proposal writing: Assist with identifying suitable funders, review lay summaries/justifications of resources </a:t>
            </a:r>
          </a:p>
          <a:p>
            <a:r>
              <a:rPr lang="en-GB" altLang="en-US" dirty="0"/>
              <a:t>Approval: using workflow system on </a:t>
            </a:r>
            <a:r>
              <a:rPr lang="en-GB" altLang="en-US" dirty="0" err="1"/>
              <a:t>pFACT</a:t>
            </a:r>
            <a:endParaRPr lang="en-GB" altLang="en-US" dirty="0"/>
          </a:p>
          <a:p>
            <a:endParaRPr lang="en-GB" dirty="0"/>
          </a:p>
        </p:txBody>
      </p:sp>
      <p:pic>
        <p:nvPicPr>
          <p:cNvPr id="4" name="Picture 3" descr="S:\lucy\weblogo165x5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6" y="6165304"/>
            <a:ext cx="1676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32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Application approval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/>
              <a:t>All</a:t>
            </a:r>
            <a:r>
              <a:rPr lang="en-GB" dirty="0" smtClean="0"/>
              <a:t> research funding applications must be approved by Birkbeck </a:t>
            </a:r>
            <a:r>
              <a:rPr lang="en-GB" b="1" dirty="0" smtClean="0"/>
              <a:t>prior to submission</a:t>
            </a:r>
          </a:p>
          <a:p>
            <a:r>
              <a:rPr lang="en-GB" dirty="0" smtClean="0"/>
              <a:t>This includes applications that are led by other institutions – we still need to approve our part</a:t>
            </a:r>
          </a:p>
          <a:p>
            <a:r>
              <a:rPr lang="en-GB" dirty="0" smtClean="0"/>
              <a:t>Internal approval on </a:t>
            </a:r>
            <a:r>
              <a:rPr lang="en-GB" b="1" dirty="0" err="1" smtClean="0"/>
              <a:t>pFACT</a:t>
            </a:r>
            <a:r>
              <a:rPr lang="en-GB" dirty="0" smtClean="0"/>
              <a:t> system</a:t>
            </a:r>
          </a:p>
          <a:p>
            <a:r>
              <a:rPr lang="en-GB" dirty="0"/>
              <a:t>Final copy (or near final draft) of application required for approval </a:t>
            </a:r>
            <a:endParaRPr lang="en-GB" dirty="0" smtClean="0"/>
          </a:p>
          <a:p>
            <a:r>
              <a:rPr lang="en-GB" dirty="0" smtClean="0"/>
              <a:t>First approval step for a fellowship is done by the “Mentor” on the fellow’s behalf</a:t>
            </a:r>
          </a:p>
          <a:p>
            <a:r>
              <a:rPr lang="en-GB" dirty="0" smtClean="0"/>
              <a:t>Each approver (RGCO, Exec Dean, College Secretary) should be given 3 working days to review </a:t>
            </a:r>
          </a:p>
          <a:p>
            <a:r>
              <a:rPr lang="en-GB" dirty="0" smtClean="0"/>
              <a:t>All stages to be completed prior to submission to funder</a:t>
            </a:r>
          </a:p>
        </p:txBody>
      </p:sp>
      <p:pic>
        <p:nvPicPr>
          <p:cNvPr id="4" name="Picture 3" descr="S:\lucy\weblogo165x5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6296" y="6165304"/>
            <a:ext cx="1676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11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2926</TotalTime>
  <Words>506</Words>
  <Application>Microsoft Office PowerPoint</Application>
  <PresentationFormat>On-screen Show (4:3)</PresentationFormat>
  <Paragraphs>88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Introduction to Research Grants and Contracts Office</vt:lpstr>
      <vt:lpstr>Summary</vt:lpstr>
      <vt:lpstr>Research Grants &amp; Contracts Office </vt:lpstr>
      <vt:lpstr>RGCO main SSHP contacts</vt:lpstr>
      <vt:lpstr>Research funding information</vt:lpstr>
      <vt:lpstr>PowerPoint Presentation</vt:lpstr>
      <vt:lpstr>PowerPoint Presentation</vt:lpstr>
      <vt:lpstr>RGCO: Help with applications</vt:lpstr>
      <vt:lpstr>Application approval</vt:lpstr>
      <vt:lpstr>PowerPoint Presentation</vt:lpstr>
      <vt:lpstr>Internal peer review</vt:lpstr>
      <vt:lpstr>Submitting applications</vt:lpstr>
      <vt:lpstr>Useful links</vt:lpstr>
      <vt:lpstr>Questions?</vt:lpstr>
    </vt:vector>
  </TitlesOfParts>
  <Company>Birkbeck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Successful Research Proposals at Birkbeck</dc:title>
  <dc:creator>Liz Francis</dc:creator>
  <cp:lastModifiedBy>Ben Winyard</cp:lastModifiedBy>
  <cp:revision>119</cp:revision>
  <cp:lastPrinted>2016-03-09T17:58:19Z</cp:lastPrinted>
  <dcterms:created xsi:type="dcterms:W3CDTF">2015-12-18T10:49:42Z</dcterms:created>
  <dcterms:modified xsi:type="dcterms:W3CDTF">2017-05-11T09:33:33Z</dcterms:modified>
</cp:coreProperties>
</file>