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2574" y="-7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D6D69-E6C0-44C8-BB09-B074B7859ED7}" type="datetimeFigureOut">
              <a:rPr lang="en-GB" smtClean="0"/>
              <a:pPr/>
              <a:t>11/05/2017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55C9DF-0719-47CA-B201-D17FB7DD7639}" type="slidenum">
              <a:rPr lang="en-GB" smtClean="0"/>
              <a:pPr/>
              <a:t>‹#›</a:t>
            </a:fld>
            <a:endParaRPr lang="en-GB"/>
          </a:p>
        </p:txBody>
      </p:sp>
    </p:spTree>
    <p:extLst>
      <p:ext uri="{BB962C8B-B14F-4D97-AF65-F5344CB8AC3E}">
        <p14:creationId xmlns:p14="http://schemas.microsoft.com/office/powerpoint/2010/main" val="3186932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44D5981-EC0A-4718-8179-95BCDA812779}"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pic>
        <p:nvPicPr>
          <p:cNvPr id="7" name="Picture 7" descr="Birkbeck, University of London">
            <a:hlinkClick r:id="rId2" action="ppaction://hlinkfile"/>
          </p:cNvPr>
          <p:cNvPicPr>
            <a:picLocks noChangeAspect="1" noChangeArrowheads="1"/>
          </p:cNvPicPr>
          <p:nvPr userDrawn="1"/>
        </p:nvPicPr>
        <p:blipFill>
          <a:blip r:embed="rId3" cstate="print"/>
          <a:srcRect/>
          <a:stretch>
            <a:fillRect/>
          </a:stretch>
        </p:blipFill>
        <p:spPr bwMode="auto">
          <a:xfrm>
            <a:off x="6248400" y="304800"/>
            <a:ext cx="2590800" cy="81438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7EDB59-A0C4-44B4-B753-CC0214462180}"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DC632F-E8E5-4EC7-9D7F-DCA188DCDBAC}"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1CE734-4E22-4319-A7B7-F2A03FDB07EB}"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B8D324-AF59-4C46-83F3-E4844C974B60}"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6130ED-C25C-45A6-AA80-19794B7C0F65}" type="datetime1">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C7B0953-7FF0-4B87-8A80-49B2D6D02D8F}" type="datetime1">
              <a:rPr lang="en-GB" smtClean="0"/>
              <a:pPr/>
              <a:t>11/05/2017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EACCAE-2C68-44E5-AFA2-CE763D0139AF}" type="datetime1">
              <a:rPr lang="en-GB" smtClean="0"/>
              <a:pPr/>
              <a:t>11/05/2017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AA352-7229-4C37-BF66-0C2E2F89B0C4}" type="datetime1">
              <a:rPr lang="en-GB" smtClean="0"/>
              <a:pPr/>
              <a:t>11/05/2017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07D142-D02D-41BC-AE77-DBE3E3213D15}" type="datetime1">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60D35-3AB7-4479-9E4D-ADF73C79A535}" type="datetime1">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731E6-9FF2-4BD8-BDEB-80B39A80F439}" type="datetime1">
              <a:rPr lang="en-GB" smtClean="0"/>
              <a:pPr/>
              <a:t>11/05/2017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271E6-A0DC-4E5C-8D74-386F75BE21B6}" type="slidenum">
              <a:rPr lang="en-GB" smtClean="0"/>
              <a:pPr/>
              <a:t>‹#›</a:t>
            </a:fld>
            <a:endParaRPr lang="en-GB"/>
          </a:p>
        </p:txBody>
      </p:sp>
      <p:pic>
        <p:nvPicPr>
          <p:cNvPr id="7" name="Picture 7" descr="Birkbeck, University of London">
            <a:hlinkClick r:id="rId13" action="ppaction://hlinkfile"/>
          </p:cNvPr>
          <p:cNvPicPr>
            <a:picLocks noChangeAspect="1" noChangeArrowheads="1"/>
          </p:cNvPicPr>
          <p:nvPr userDrawn="1"/>
        </p:nvPicPr>
        <p:blipFill>
          <a:blip r:embed="rId14" cstate="print"/>
          <a:srcRect/>
          <a:stretch>
            <a:fillRect/>
          </a:stretch>
        </p:blipFill>
        <p:spPr bwMode="auto">
          <a:xfrm>
            <a:off x="6248400" y="304800"/>
            <a:ext cx="2590800" cy="814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Networking in academia</a:t>
            </a:r>
            <a:endParaRPr lang="en-GB" dirty="0"/>
          </a:p>
        </p:txBody>
      </p:sp>
      <p:sp>
        <p:nvSpPr>
          <p:cNvPr id="3" name="Subtitle 2"/>
          <p:cNvSpPr>
            <a:spLocks noGrp="1"/>
          </p:cNvSpPr>
          <p:nvPr>
            <p:ph type="subTitle" idx="1"/>
          </p:nvPr>
        </p:nvSpPr>
        <p:spPr/>
        <p:txBody>
          <a:bodyPr/>
          <a:lstStyle/>
          <a:p>
            <a:r>
              <a:rPr lang="en-GB" dirty="0" smtClean="0"/>
              <a:t>Rosie Campbell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What is networking?</a:t>
            </a:r>
            <a:endParaRPr lang="en-GB"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00192" y="2276872"/>
            <a:ext cx="2259707" cy="2652700"/>
          </a:xfrm>
        </p:spPr>
      </p:pic>
      <p:sp>
        <p:nvSpPr>
          <p:cNvPr id="4" name="Slide Number Placeholder 3"/>
          <p:cNvSpPr>
            <a:spLocks noGrp="1"/>
          </p:cNvSpPr>
          <p:nvPr>
            <p:ph type="sldNum" sz="quarter" idx="12"/>
          </p:nvPr>
        </p:nvSpPr>
        <p:spPr/>
        <p:txBody>
          <a:bodyPr/>
          <a:lstStyle/>
          <a:p>
            <a:fld id="{E8E271E6-A0DC-4E5C-8D74-386F75BE21B6}" type="slidenum">
              <a:rPr lang="en-GB" smtClean="0"/>
              <a:pPr/>
              <a:t>2</a:t>
            </a:fld>
            <a:endParaRPr lang="en-GB"/>
          </a:p>
        </p:txBody>
      </p:sp>
      <p:sp>
        <p:nvSpPr>
          <p:cNvPr id="3" name="TextBox 2"/>
          <p:cNvSpPr txBox="1"/>
          <p:nvPr/>
        </p:nvSpPr>
        <p:spPr>
          <a:xfrm>
            <a:off x="107504" y="1196753"/>
            <a:ext cx="6912768" cy="6186309"/>
          </a:xfrm>
          <a:prstGeom prst="rect">
            <a:avLst/>
          </a:prstGeom>
          <a:noFill/>
        </p:spPr>
        <p:txBody>
          <a:bodyPr wrap="square" rtlCol="0">
            <a:spAutoFit/>
          </a:bodyPr>
          <a:lstStyle/>
          <a:p>
            <a:r>
              <a:rPr lang="en-GB" sz="2400" dirty="0" smtClean="0"/>
              <a:t>Let’s start with what it needn’t be:</a:t>
            </a:r>
          </a:p>
          <a:p>
            <a:pPr marL="285750" indent="-285750">
              <a:buFont typeface="Arial" pitchFamily="34" charset="0"/>
              <a:buChar char="•"/>
            </a:pPr>
            <a:r>
              <a:rPr lang="en-GB" sz="2400" dirty="0" smtClean="0"/>
              <a:t>Arranging 8:30am breakfast meetings</a:t>
            </a:r>
          </a:p>
          <a:p>
            <a:pPr marL="285750" indent="-285750">
              <a:buFont typeface="Arial" pitchFamily="34" charset="0"/>
              <a:buChar char="•"/>
            </a:pPr>
            <a:r>
              <a:rPr lang="en-GB" sz="2400" dirty="0" smtClean="0"/>
              <a:t>Seeking out and introducing yourself to the most important person in the room</a:t>
            </a:r>
          </a:p>
          <a:p>
            <a:pPr marL="285750" indent="-285750">
              <a:buFont typeface="Arial" pitchFamily="34" charset="0"/>
              <a:buChar char="•"/>
            </a:pPr>
            <a:r>
              <a:rPr lang="en-GB" sz="2400" dirty="0" smtClean="0"/>
              <a:t>Speaking to everyone at a reception</a:t>
            </a:r>
          </a:p>
          <a:p>
            <a:r>
              <a:rPr lang="en-GB" sz="2400" b="1" dirty="0" smtClean="0"/>
              <a:t>You don’t have to ‘work the room’</a:t>
            </a:r>
          </a:p>
          <a:p>
            <a:pPr marL="285750" indent="-285750">
              <a:buFont typeface="Arial" pitchFamily="34" charset="0"/>
              <a:buChar char="•"/>
            </a:pPr>
            <a:endParaRPr lang="en-GB" sz="2400" dirty="0"/>
          </a:p>
          <a:p>
            <a:r>
              <a:rPr lang="en-GB" sz="2400" dirty="0" smtClean="0"/>
              <a:t>Instead networking can be:</a:t>
            </a:r>
          </a:p>
          <a:p>
            <a:pPr marL="342900" indent="-342900">
              <a:buFont typeface="Arial" pitchFamily="34" charset="0"/>
              <a:buChar char="•"/>
            </a:pPr>
            <a:r>
              <a:rPr lang="en-GB" sz="2400" dirty="0" smtClean="0"/>
              <a:t>Attending conferences in your field</a:t>
            </a:r>
          </a:p>
          <a:p>
            <a:pPr marL="342900" indent="-342900">
              <a:buFont typeface="Arial" pitchFamily="34" charset="0"/>
              <a:buChar char="•"/>
            </a:pPr>
            <a:r>
              <a:rPr lang="en-GB" sz="2400" dirty="0" smtClean="0"/>
              <a:t>Exchanging ideas with likeminded people</a:t>
            </a:r>
          </a:p>
          <a:p>
            <a:pPr marL="342900" indent="-342900">
              <a:buFont typeface="Arial" pitchFamily="34" charset="0"/>
              <a:buChar char="•"/>
            </a:pPr>
            <a:r>
              <a:rPr lang="en-GB" sz="2400" dirty="0" smtClean="0"/>
              <a:t>Seeking out individuals whose work you are interested in (when you have a genuine question or real research finding) </a:t>
            </a:r>
          </a:p>
          <a:p>
            <a:endParaRPr lang="en-GB" sz="2400" dirty="0"/>
          </a:p>
          <a:p>
            <a:r>
              <a:rPr lang="en-GB" sz="2400" b="1" dirty="0" smtClean="0"/>
              <a:t>In short networking doesn’t have to be painful</a:t>
            </a:r>
          </a:p>
          <a:p>
            <a:pPr marL="285750" indent="-285750">
              <a:buFont typeface="Arial" pitchFamily="34" charset="0"/>
              <a:buChar char="•"/>
            </a:pPr>
            <a:endParaRPr lang="en-GB" dirty="0"/>
          </a:p>
          <a:p>
            <a:pPr marL="285750" indent="-285750">
              <a:buFont typeface="Arial" pitchFamily="34" charset="0"/>
              <a:buChar char="•"/>
            </a:pPr>
            <a:endParaRPr lang="en-GB" dirty="0"/>
          </a:p>
        </p:txBody>
      </p:sp>
    </p:spTree>
    <p:extLst>
      <p:ext uri="{BB962C8B-B14F-4D97-AF65-F5344CB8AC3E}">
        <p14:creationId xmlns:p14="http://schemas.microsoft.com/office/powerpoint/2010/main" val="243734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52" y="-7576"/>
            <a:ext cx="8229600" cy="1143000"/>
          </a:xfrm>
        </p:spPr>
        <p:txBody>
          <a:bodyPr/>
          <a:lstStyle/>
          <a:p>
            <a:pPr algn="l"/>
            <a:r>
              <a:rPr lang="en-GB" dirty="0" smtClean="0"/>
              <a:t>Where to start</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92280" y="1268760"/>
            <a:ext cx="1828083" cy="1369298"/>
          </a:xfrm>
        </p:spPr>
      </p:pic>
      <p:sp>
        <p:nvSpPr>
          <p:cNvPr id="4" name="Slide Number Placeholder 3"/>
          <p:cNvSpPr>
            <a:spLocks noGrp="1"/>
          </p:cNvSpPr>
          <p:nvPr>
            <p:ph type="sldNum" sz="quarter" idx="12"/>
          </p:nvPr>
        </p:nvSpPr>
        <p:spPr/>
        <p:txBody>
          <a:bodyPr/>
          <a:lstStyle/>
          <a:p>
            <a:fld id="{E8E271E6-A0DC-4E5C-8D74-386F75BE21B6}" type="slidenum">
              <a:rPr lang="en-GB" smtClean="0"/>
              <a:pPr/>
              <a:t>3</a:t>
            </a:fld>
            <a:endParaRPr lang="en-GB"/>
          </a:p>
        </p:txBody>
      </p:sp>
      <p:sp>
        <p:nvSpPr>
          <p:cNvPr id="3" name="TextBox 2"/>
          <p:cNvSpPr txBox="1"/>
          <p:nvPr/>
        </p:nvSpPr>
        <p:spPr>
          <a:xfrm>
            <a:off x="20200" y="836712"/>
            <a:ext cx="8136904" cy="6555641"/>
          </a:xfrm>
          <a:prstGeom prst="rect">
            <a:avLst/>
          </a:prstGeom>
          <a:noFill/>
        </p:spPr>
        <p:txBody>
          <a:bodyPr wrap="square" rtlCol="0">
            <a:spAutoFit/>
          </a:bodyPr>
          <a:lstStyle/>
          <a:p>
            <a:pPr marL="285750" indent="-285750">
              <a:buFont typeface="Arial" pitchFamily="34" charset="0"/>
              <a:buChar char="•"/>
            </a:pPr>
            <a:r>
              <a:rPr lang="en-GB" sz="2400" dirty="0" smtClean="0"/>
              <a:t>Be in the room</a:t>
            </a:r>
          </a:p>
          <a:p>
            <a:pPr marL="285750" indent="-285750">
              <a:buFont typeface="Arial" pitchFamily="34" charset="0"/>
              <a:buChar char="•"/>
            </a:pPr>
            <a:r>
              <a:rPr lang="en-GB" sz="2400" dirty="0" smtClean="0"/>
              <a:t>Read papers in advance where possible</a:t>
            </a:r>
          </a:p>
          <a:p>
            <a:pPr marL="285750" indent="-285750">
              <a:buFont typeface="Arial" pitchFamily="34" charset="0"/>
              <a:buChar char="•"/>
            </a:pPr>
            <a:r>
              <a:rPr lang="en-GB" sz="2400" dirty="0" smtClean="0"/>
              <a:t>Join a professional association</a:t>
            </a:r>
          </a:p>
          <a:p>
            <a:pPr marL="285750" indent="-285750">
              <a:buFont typeface="Arial" pitchFamily="34" charset="0"/>
              <a:buChar char="•"/>
            </a:pPr>
            <a:r>
              <a:rPr lang="en-GB" sz="2400" dirty="0" smtClean="0"/>
              <a:t>Join a graduate network</a:t>
            </a:r>
          </a:p>
          <a:p>
            <a:pPr marL="285750" indent="-285750">
              <a:buFont typeface="Arial" pitchFamily="34" charset="0"/>
              <a:buChar char="•"/>
            </a:pPr>
            <a:r>
              <a:rPr lang="en-GB" sz="2400" dirty="0" smtClean="0"/>
              <a:t>Identify who to meet in advance and read their recent work. </a:t>
            </a:r>
            <a:r>
              <a:rPr lang="en-GB" sz="2400" dirty="0"/>
              <a:t> </a:t>
            </a:r>
            <a:r>
              <a:rPr lang="en-GB" sz="2400" dirty="0" smtClean="0"/>
              <a:t>Have a clear project and some findings, email to follow up with a link to a paper or blog</a:t>
            </a:r>
          </a:p>
          <a:p>
            <a:pPr marL="285750" indent="-285750">
              <a:buFont typeface="Arial" pitchFamily="34" charset="0"/>
              <a:buChar char="•"/>
            </a:pPr>
            <a:r>
              <a:rPr lang="en-GB" sz="2400" dirty="0" smtClean="0"/>
              <a:t>Give papers, but do you best to make sure they are ready and practice your presentation out loud. </a:t>
            </a:r>
          </a:p>
          <a:p>
            <a:pPr marL="285750" indent="-285750">
              <a:buFont typeface="Arial" pitchFamily="34" charset="0"/>
              <a:buChar char="•"/>
            </a:pPr>
            <a:r>
              <a:rPr lang="en-GB" sz="2400" dirty="0" smtClean="0"/>
              <a:t>Attend AGMs, drinks receptions, take pals from the graduate network</a:t>
            </a:r>
          </a:p>
          <a:p>
            <a:pPr marL="285750" indent="-285750">
              <a:buFont typeface="Arial" pitchFamily="34" charset="0"/>
              <a:buChar char="•"/>
            </a:pPr>
            <a:r>
              <a:rPr lang="en-GB" sz="2400" dirty="0" smtClean="0"/>
              <a:t>If it is your first time attending a conference can you be introduced to anyone in advance?</a:t>
            </a:r>
          </a:p>
          <a:p>
            <a:pPr marL="285750" indent="-285750">
              <a:buFont typeface="Arial" pitchFamily="34" charset="0"/>
              <a:buChar char="•"/>
            </a:pPr>
            <a:r>
              <a:rPr lang="en-GB" sz="2400" dirty="0" smtClean="0"/>
              <a:t>Make use of your supervisor’s contacts where appropriate</a:t>
            </a:r>
          </a:p>
          <a:p>
            <a:pPr marL="285750" indent="-285750">
              <a:buFont typeface="Arial" pitchFamily="34" charset="0"/>
              <a:buChar char="•"/>
            </a:pPr>
            <a:r>
              <a:rPr lang="en-GB" sz="2400" dirty="0" smtClean="0"/>
              <a:t>Be realistic about when to give your first paper, not too soon but when feedback is still useful</a:t>
            </a:r>
          </a:p>
          <a:p>
            <a:pPr marL="285750" indent="-285750">
              <a:buFont typeface="Arial" pitchFamily="34" charset="0"/>
              <a:buChar char="•"/>
            </a:pPr>
            <a:endParaRPr lang="en-GB" dirty="0" smtClean="0"/>
          </a:p>
          <a:p>
            <a:pPr marL="285750" indent="-285750">
              <a:buFont typeface="Arial" pitchFamily="34" charset="0"/>
              <a:buChar char="•"/>
            </a:pPr>
            <a:endParaRPr lang="en-GB" dirty="0"/>
          </a:p>
        </p:txBody>
      </p:sp>
    </p:spTree>
    <p:extLst>
      <p:ext uri="{BB962C8B-B14F-4D97-AF65-F5344CB8AC3E}">
        <p14:creationId xmlns:p14="http://schemas.microsoft.com/office/powerpoint/2010/main" val="410834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t>With whom should </a:t>
            </a:r>
            <a:br>
              <a:rPr lang="en-GB" dirty="0" smtClean="0"/>
            </a:br>
            <a:r>
              <a:rPr lang="en-GB" dirty="0" smtClean="0"/>
              <a:t>you network?</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00875" y="4365104"/>
            <a:ext cx="2143125" cy="2143125"/>
          </a:xfrm>
        </p:spPr>
      </p:pic>
      <p:sp>
        <p:nvSpPr>
          <p:cNvPr id="4" name="Slide Number Placeholder 3"/>
          <p:cNvSpPr>
            <a:spLocks noGrp="1"/>
          </p:cNvSpPr>
          <p:nvPr>
            <p:ph type="sldNum" sz="quarter" idx="12"/>
          </p:nvPr>
        </p:nvSpPr>
        <p:spPr/>
        <p:txBody>
          <a:bodyPr/>
          <a:lstStyle/>
          <a:p>
            <a:fld id="{E8E271E6-A0DC-4E5C-8D74-386F75BE21B6}" type="slidenum">
              <a:rPr lang="en-GB" smtClean="0"/>
              <a:pPr/>
              <a:t>4</a:t>
            </a:fld>
            <a:endParaRPr lang="en-GB"/>
          </a:p>
        </p:txBody>
      </p:sp>
      <p:sp>
        <p:nvSpPr>
          <p:cNvPr id="3" name="TextBox 2"/>
          <p:cNvSpPr txBox="1"/>
          <p:nvPr/>
        </p:nvSpPr>
        <p:spPr>
          <a:xfrm>
            <a:off x="611560" y="1988840"/>
            <a:ext cx="5976664" cy="2062103"/>
          </a:xfrm>
          <a:prstGeom prst="rect">
            <a:avLst/>
          </a:prstGeom>
          <a:noFill/>
        </p:spPr>
        <p:txBody>
          <a:bodyPr wrap="square" rtlCol="0">
            <a:spAutoFit/>
          </a:bodyPr>
          <a:lstStyle/>
          <a:p>
            <a:pPr marL="285750" indent="-285750">
              <a:buFont typeface="Arial" pitchFamily="34" charset="0"/>
              <a:buChar char="•"/>
            </a:pPr>
            <a:r>
              <a:rPr lang="en-GB" sz="3200" dirty="0" smtClean="0"/>
              <a:t>Your peers</a:t>
            </a:r>
          </a:p>
          <a:p>
            <a:pPr marL="285750" indent="-285750">
              <a:buFont typeface="Arial" pitchFamily="34" charset="0"/>
              <a:buChar char="•"/>
            </a:pPr>
            <a:r>
              <a:rPr lang="en-GB" sz="3200" dirty="0" smtClean="0"/>
              <a:t>Researchers in your field</a:t>
            </a:r>
          </a:p>
          <a:p>
            <a:pPr marL="285750" indent="-285750">
              <a:buFont typeface="Arial" pitchFamily="34" charset="0"/>
              <a:buChar char="•"/>
            </a:pPr>
            <a:r>
              <a:rPr lang="en-GB" sz="3200" dirty="0" smtClean="0"/>
              <a:t>Journalists?</a:t>
            </a:r>
          </a:p>
          <a:p>
            <a:pPr marL="285750" indent="-285750">
              <a:buFont typeface="Arial" pitchFamily="34" charset="0"/>
              <a:buChar char="•"/>
            </a:pPr>
            <a:r>
              <a:rPr lang="en-GB" sz="3200" dirty="0" smtClean="0"/>
              <a:t>Practitioners?</a:t>
            </a:r>
            <a:endParaRPr lang="en-GB" sz="3200" dirty="0"/>
          </a:p>
        </p:txBody>
      </p:sp>
    </p:spTree>
    <p:extLst>
      <p:ext uri="{BB962C8B-B14F-4D97-AF65-F5344CB8AC3E}">
        <p14:creationId xmlns:p14="http://schemas.microsoft.com/office/powerpoint/2010/main" val="270194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t>Why should </a:t>
            </a:r>
            <a:br>
              <a:rPr lang="en-GB" dirty="0" smtClean="0"/>
            </a:br>
            <a:r>
              <a:rPr lang="en-GB" dirty="0" smtClean="0"/>
              <a:t>you network?</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To develop your ideas</a:t>
            </a:r>
          </a:p>
          <a:p>
            <a:r>
              <a:rPr lang="en-GB" dirty="0" smtClean="0"/>
              <a:t>To gain knowledge about your research area and discipline</a:t>
            </a:r>
          </a:p>
          <a:p>
            <a:r>
              <a:rPr lang="en-GB" dirty="0" smtClean="0"/>
              <a:t>To develop a network of peers for feedback and the sheer pleasure of finding other people who are as interested as you are in your subject</a:t>
            </a:r>
          </a:p>
          <a:p>
            <a:r>
              <a:rPr lang="en-GB" dirty="0" smtClean="0"/>
              <a:t>To gain name recognition for yourself in association with your subject area</a:t>
            </a:r>
          </a:p>
          <a:p>
            <a:r>
              <a:rPr lang="en-GB" dirty="0" smtClean="0"/>
              <a:t>To hear about opportunities</a:t>
            </a:r>
            <a:endParaRPr lang="en-GB" dirty="0"/>
          </a:p>
        </p:txBody>
      </p:sp>
      <p:sp>
        <p:nvSpPr>
          <p:cNvPr id="4" name="Slide Number Placeholder 3"/>
          <p:cNvSpPr>
            <a:spLocks noGrp="1"/>
          </p:cNvSpPr>
          <p:nvPr>
            <p:ph type="sldNum" sz="quarter" idx="12"/>
          </p:nvPr>
        </p:nvSpPr>
        <p:spPr/>
        <p:txBody>
          <a:bodyPr/>
          <a:lstStyle/>
          <a:p>
            <a:fld id="{E8E271E6-A0DC-4E5C-8D74-386F75BE21B6}" type="slidenum">
              <a:rPr lang="en-GB" smtClean="0"/>
              <a:pPr/>
              <a:t>5</a:t>
            </a:fld>
            <a:endParaRPr lang="en-GB"/>
          </a:p>
        </p:txBody>
      </p:sp>
    </p:spTree>
    <p:extLst>
      <p:ext uri="{BB962C8B-B14F-4D97-AF65-F5344CB8AC3E}">
        <p14:creationId xmlns:p14="http://schemas.microsoft.com/office/powerpoint/2010/main" val="187671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t>How should </a:t>
            </a:r>
            <a:br>
              <a:rPr lang="en-GB" dirty="0" smtClean="0"/>
            </a:br>
            <a:r>
              <a:rPr lang="en-GB" dirty="0" smtClean="0"/>
              <a:t>you network?</a:t>
            </a:r>
            <a:endParaRPr lang="en-GB" dirty="0"/>
          </a:p>
        </p:txBody>
      </p:sp>
      <p:sp>
        <p:nvSpPr>
          <p:cNvPr id="3" name="Content Placeholder 2"/>
          <p:cNvSpPr>
            <a:spLocks noGrp="1"/>
          </p:cNvSpPr>
          <p:nvPr>
            <p:ph idx="1"/>
          </p:nvPr>
        </p:nvSpPr>
        <p:spPr/>
        <p:txBody>
          <a:bodyPr/>
          <a:lstStyle/>
          <a:p>
            <a:r>
              <a:rPr lang="en-GB" dirty="0" smtClean="0"/>
              <a:t>As yourself</a:t>
            </a:r>
          </a:p>
          <a:p>
            <a:r>
              <a:rPr lang="en-GB" dirty="0" smtClean="0"/>
              <a:t>Putting yourself in the right places with a good project and good presentation and being approachable</a:t>
            </a:r>
          </a:p>
          <a:p>
            <a:r>
              <a:rPr lang="en-GB" dirty="0" smtClean="0"/>
              <a:t>Helping others out </a:t>
            </a:r>
          </a:p>
        </p:txBody>
      </p:sp>
      <p:sp>
        <p:nvSpPr>
          <p:cNvPr id="4" name="Slide Number Placeholder 3"/>
          <p:cNvSpPr>
            <a:spLocks noGrp="1"/>
          </p:cNvSpPr>
          <p:nvPr>
            <p:ph type="sldNum" sz="quarter" idx="12"/>
          </p:nvPr>
        </p:nvSpPr>
        <p:spPr/>
        <p:txBody>
          <a:bodyPr/>
          <a:lstStyle/>
          <a:p>
            <a:fld id="{E8E271E6-A0DC-4E5C-8D74-386F75BE21B6}" type="slidenum">
              <a:rPr lang="en-GB" smtClean="0"/>
              <a:pPr/>
              <a:t>6</a:t>
            </a:fld>
            <a:endParaRPr lang="en-GB"/>
          </a:p>
        </p:txBody>
      </p:sp>
    </p:spTree>
    <p:extLst>
      <p:ext uri="{BB962C8B-B14F-4D97-AF65-F5344CB8AC3E}">
        <p14:creationId xmlns:p14="http://schemas.microsoft.com/office/powerpoint/2010/main" val="892100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Conclusions</a:t>
            </a:r>
            <a:endParaRPr lang="en-GB" dirty="0"/>
          </a:p>
        </p:txBody>
      </p:sp>
      <p:sp>
        <p:nvSpPr>
          <p:cNvPr id="3" name="Content Placeholder 2"/>
          <p:cNvSpPr>
            <a:spLocks noGrp="1"/>
          </p:cNvSpPr>
          <p:nvPr>
            <p:ph idx="1"/>
          </p:nvPr>
        </p:nvSpPr>
        <p:spPr/>
        <p:txBody>
          <a:bodyPr/>
          <a:lstStyle/>
          <a:p>
            <a:pPr marL="0" indent="0">
              <a:buNone/>
            </a:pPr>
            <a:r>
              <a:rPr lang="en-GB" dirty="0" smtClean="0"/>
              <a:t>Creating an academic network is a core part of your job as a researcher. It provides you with the opportunity to share the findings of your research, learn about new developments in your field. It also can help you make sure that your research has an ‘impact’. </a:t>
            </a:r>
          </a:p>
          <a:p>
            <a:endParaRPr lang="en-GB" dirty="0"/>
          </a:p>
        </p:txBody>
      </p:sp>
      <p:sp>
        <p:nvSpPr>
          <p:cNvPr id="4" name="Slide Number Placeholder 3"/>
          <p:cNvSpPr>
            <a:spLocks noGrp="1"/>
          </p:cNvSpPr>
          <p:nvPr>
            <p:ph type="sldNum" sz="quarter" idx="12"/>
          </p:nvPr>
        </p:nvSpPr>
        <p:spPr/>
        <p:txBody>
          <a:bodyPr/>
          <a:lstStyle/>
          <a:p>
            <a:fld id="{E8E271E6-A0DC-4E5C-8D74-386F75BE21B6}" type="slidenum">
              <a:rPr lang="en-GB" smtClean="0"/>
              <a:pPr/>
              <a:t>7</a:t>
            </a:fld>
            <a:endParaRPr lang="en-GB"/>
          </a:p>
        </p:txBody>
      </p:sp>
    </p:spTree>
    <p:extLst>
      <p:ext uri="{BB962C8B-B14F-4D97-AF65-F5344CB8AC3E}">
        <p14:creationId xmlns:p14="http://schemas.microsoft.com/office/powerpoint/2010/main" val="1915898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375</Words>
  <Application>Microsoft Office PowerPoint</Application>
  <PresentationFormat>On-screen Show (4:3)</PresentationFormat>
  <Paragraphs>49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Networking in academia</vt:lpstr>
      <vt:lpstr>What is networking?</vt:lpstr>
      <vt:lpstr>Where to start</vt:lpstr>
      <vt:lpstr>With whom should  you network?</vt:lpstr>
      <vt:lpstr>Why should  you network?</vt:lpstr>
      <vt:lpstr>How should  you network?</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PhD Thesis</dc:title>
  <dc:creator>Rosie</dc:creator>
  <cp:lastModifiedBy>Ben Winyard</cp:lastModifiedBy>
  <cp:revision>13</cp:revision>
  <dcterms:created xsi:type="dcterms:W3CDTF">2012-11-13T16:05:32Z</dcterms:created>
  <dcterms:modified xsi:type="dcterms:W3CDTF">2017-05-11T09:34:16Z</dcterms:modified>
</cp:coreProperties>
</file>