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7" r:id="rId3"/>
    <p:sldId id="258" r:id="rId4"/>
    <p:sldId id="262" r:id="rId5"/>
    <p:sldId id="263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GB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GB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FEF29F-CA19-7248-8637-CCFEC687A060}" type="datetimeFigureOut">
              <a:rPr lang="en-US" smtClean="0"/>
              <a:pPr/>
              <a:t>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E1FD7F-709E-4A48-B19B-1C6960D0809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Success in Postdoctoral funding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Birkbeck</a:t>
            </a:r>
            <a:r>
              <a:rPr lang="en-GB" dirty="0" smtClean="0"/>
              <a:t> College</a:t>
            </a:r>
          </a:p>
          <a:p>
            <a:r>
              <a:rPr lang="en-GB" dirty="0" smtClean="0"/>
              <a:t>October 18</a:t>
            </a:r>
            <a:r>
              <a:rPr lang="en-GB" baseline="30000" dirty="0" smtClean="0"/>
              <a:t>th</a:t>
            </a:r>
            <a:r>
              <a:rPr lang="en-GB" dirty="0" smtClean="0"/>
              <a:t>,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Options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Fellowships</a:t>
            </a:r>
          </a:p>
          <a:p>
            <a:pPr>
              <a:buNone/>
            </a:pPr>
            <a:r>
              <a:rPr lang="en-GB" b="1" dirty="0" smtClean="0"/>
              <a:t>(e.g., BA, Royal Society, </a:t>
            </a:r>
            <a:r>
              <a:rPr lang="en-GB" b="1" dirty="0" err="1" smtClean="0"/>
              <a:t>Leverhume</a:t>
            </a:r>
            <a:r>
              <a:rPr lang="en-GB" b="1" dirty="0" smtClean="0"/>
              <a:t> Trust, </a:t>
            </a:r>
            <a:r>
              <a:rPr lang="en-GB" b="1" dirty="0" err="1" smtClean="0"/>
              <a:t>Wellcome</a:t>
            </a:r>
            <a:r>
              <a:rPr lang="en-GB" b="1" dirty="0" smtClean="0"/>
              <a:t> Trust, MRC, Marie Curie, university schemes)</a:t>
            </a:r>
          </a:p>
          <a:p>
            <a:endParaRPr lang="en-GB" b="1" dirty="0" smtClean="0"/>
          </a:p>
          <a:p>
            <a:r>
              <a:rPr lang="en-GB" b="1" dirty="0" smtClean="0"/>
              <a:t>Postdoctoral Researcher Assistants</a:t>
            </a:r>
          </a:p>
          <a:p>
            <a:pPr>
              <a:buNone/>
            </a:pPr>
            <a:r>
              <a:rPr lang="en-GB" b="1" dirty="0" smtClean="0"/>
              <a:t>(e.g., research councils, charities, Horizon 2020 schemes, university schemes)</a:t>
            </a:r>
          </a:p>
          <a:p>
            <a:endParaRPr lang="en-GB" b="1" dirty="0" smtClean="0"/>
          </a:p>
          <a:p>
            <a:r>
              <a:rPr lang="en-GB" b="1" dirty="0" smtClean="0"/>
              <a:t>Project Grants</a:t>
            </a:r>
          </a:p>
          <a:p>
            <a:pPr>
              <a:buNone/>
            </a:pPr>
            <a:r>
              <a:rPr lang="en-GB" b="1" dirty="0" smtClean="0"/>
              <a:t>(e.g., ESRC)</a:t>
            </a:r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WHERE POSSIBLE WORK WITH THE POTENTIAL MENTOR TO DRAFT PROPOSAL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inner process…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Very different for different funders</a:t>
            </a:r>
          </a:p>
          <a:p>
            <a:endParaRPr lang="en-GB" b="1" dirty="0" smtClean="0"/>
          </a:p>
          <a:p>
            <a:r>
              <a:rPr lang="en-GB" b="1" dirty="0" smtClean="0"/>
              <a:t>Based on impartial assessment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Initial triage based on relevance and academic excellence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Externals reviewers</a:t>
            </a:r>
          </a:p>
          <a:p>
            <a:r>
              <a:rPr lang="en-GB" b="1" dirty="0" smtClean="0"/>
              <a:t>Decision panels (normally large)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Some speak to your case, all vote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a Good Grant 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Allow yourself time</a:t>
            </a:r>
          </a:p>
          <a:p>
            <a:endParaRPr lang="en-GB" b="1" dirty="0" smtClean="0"/>
          </a:p>
          <a:p>
            <a:r>
              <a:rPr lang="en-GB" b="1" dirty="0" smtClean="0"/>
              <a:t>Study your funding source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b="1" dirty="0" smtClean="0"/>
              <a:t>Read the rules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b="1" dirty="0" smtClean="0"/>
              <a:t>Discuss your proposal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b="1" dirty="0" smtClean="0"/>
              <a:t>Justify your </a:t>
            </a:r>
            <a:r>
              <a:rPr lang="en-GB" b="1" dirty="0" err="1" smtClean="0"/>
              <a:t>costings</a:t>
            </a:r>
            <a:r>
              <a:rPr lang="en-GB" dirty="0" smtClean="0"/>
              <a:t> 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all…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u="sng" dirty="0" smtClean="0"/>
              <a:t>Convey to the Panel your genuine interest</a:t>
            </a:r>
            <a:r>
              <a:rPr lang="en-GB" dirty="0" smtClean="0"/>
              <a:t>, understanding and enthusiasm for the work. </a:t>
            </a:r>
          </a:p>
          <a:p>
            <a:r>
              <a:rPr lang="en-GB" u="sng" dirty="0" smtClean="0"/>
              <a:t>Write in plain English</a:t>
            </a:r>
            <a:r>
              <a:rPr lang="en-GB" dirty="0" smtClean="0"/>
              <a:t>. Your proposal is likely to be seen by many people, including some who will not be familiar with your particular specialisation.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Keep the following questions in mind as you plan</a:t>
            </a:r>
            <a:r>
              <a:rPr lang="en-GB" dirty="0" smtClean="0"/>
              <a:t>:</a:t>
            </a:r>
          </a:p>
          <a:p>
            <a:pPr lvl="0"/>
            <a:r>
              <a:rPr lang="en-GB" dirty="0" smtClean="0"/>
              <a:t>what is the story you are telling?</a:t>
            </a:r>
          </a:p>
          <a:p>
            <a:pPr lvl="0"/>
            <a:r>
              <a:rPr lang="en-GB" dirty="0" smtClean="0"/>
              <a:t>what is the audience? </a:t>
            </a:r>
          </a:p>
          <a:p>
            <a:pPr lvl="0"/>
            <a:r>
              <a:rPr lang="en-GB" dirty="0" smtClean="0"/>
              <a:t>why does it matter? </a:t>
            </a:r>
          </a:p>
          <a:p>
            <a:pPr lvl="0"/>
            <a:r>
              <a:rPr lang="en-GB" dirty="0" smtClean="0"/>
              <a:t>why now? </a:t>
            </a:r>
          </a:p>
          <a:p>
            <a:pPr lvl="0"/>
            <a:r>
              <a:rPr lang="en-GB" dirty="0" smtClean="0"/>
              <a:t>why you?  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Content and Presentation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Have I clearly formulated the problem?</a:t>
            </a:r>
          </a:p>
          <a:p>
            <a:pPr lvl="0"/>
            <a:r>
              <a:rPr lang="en-GB" dirty="0" smtClean="0"/>
              <a:t>Have I established appropriate aims and objectives? </a:t>
            </a:r>
          </a:p>
          <a:p>
            <a:pPr lvl="0"/>
            <a:r>
              <a:rPr lang="en-GB" dirty="0" smtClean="0"/>
              <a:t>Have I provided a well-thought out research design in which there is a reasoned explanation of the scale, timing and resources necessary? </a:t>
            </a:r>
          </a:p>
          <a:p>
            <a:pPr lvl="0"/>
            <a:r>
              <a:rPr lang="en-GB" dirty="0" smtClean="0"/>
              <a:t>What will my research design allow me to say? </a:t>
            </a:r>
          </a:p>
          <a:p>
            <a:pPr lvl="0"/>
            <a:r>
              <a:rPr lang="en-GB" dirty="0" smtClean="0"/>
              <a:t>Have I given a full and detailed description of the proposed research methods? </a:t>
            </a:r>
          </a:p>
          <a:p>
            <a:pPr lvl="0"/>
            <a:r>
              <a:rPr lang="en-GB" dirty="0" smtClean="0"/>
              <a:t>Have I demonstrated a clear and systematic approach to the analysis of data? </a:t>
            </a:r>
          </a:p>
          <a:p>
            <a:pPr lvl="0"/>
            <a:r>
              <a:rPr lang="en-GB" dirty="0" smtClean="0"/>
              <a:t>Have I thought about the ethics of what I am planning to do?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Content and Presentation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Have I anticipated potential difficulties? </a:t>
            </a:r>
          </a:p>
          <a:p>
            <a:pPr lvl="0"/>
            <a:r>
              <a:rPr lang="en-GB" dirty="0" smtClean="0"/>
              <a:t>Have I provided a bibliography?  </a:t>
            </a:r>
          </a:p>
          <a:p>
            <a:pPr lvl="0"/>
            <a:r>
              <a:rPr lang="en-GB" dirty="0" smtClean="0"/>
              <a:t>Am I satisfied that I have fully defended my chosen research design? </a:t>
            </a:r>
          </a:p>
          <a:p>
            <a:pPr lvl="0"/>
            <a:r>
              <a:rPr lang="en-GB" dirty="0" smtClean="0"/>
              <a:t>Have I identified potential users of this research outside of the academic community? </a:t>
            </a:r>
          </a:p>
          <a:p>
            <a:pPr lvl="0"/>
            <a:r>
              <a:rPr lang="en-GB" dirty="0" smtClean="0"/>
              <a:t>Have I made a clear Impact case?</a:t>
            </a:r>
          </a:p>
          <a:p>
            <a:pPr lvl="0"/>
            <a:r>
              <a:rPr lang="en-GB" dirty="0" smtClean="0"/>
              <a:t>Have I provided a clear dissemination strategy?   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264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Oriel</vt:lpstr>
      <vt:lpstr>1_Oriel</vt:lpstr>
      <vt:lpstr>Success in Postdoctoral funding</vt:lpstr>
      <vt:lpstr>Different Options</vt:lpstr>
      <vt:lpstr>The inner process…</vt:lpstr>
      <vt:lpstr>Writing a Good Grant proposal</vt:lpstr>
      <vt:lpstr>Over all…</vt:lpstr>
      <vt:lpstr>Content and Presentation </vt:lpstr>
      <vt:lpstr>Content and Presentation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 in Postdoctoral funding</dc:title>
  <dc:creator>denis</dc:creator>
  <cp:lastModifiedBy>Ben Winyard</cp:lastModifiedBy>
  <cp:revision>13</cp:revision>
  <dcterms:created xsi:type="dcterms:W3CDTF">2016-10-18T07:18:23Z</dcterms:created>
  <dcterms:modified xsi:type="dcterms:W3CDTF">2017-05-11T09:35:22Z</dcterms:modified>
</cp:coreProperties>
</file>