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74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D6D69-E6C0-44C8-BB09-B074B7859ED7}" type="datetimeFigureOut">
              <a:rPr lang="en-GB" smtClean="0"/>
              <a:pPr/>
              <a:t>11/05/2017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5C9DF-0719-47CA-B201-D17FB7DD76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932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Think about who the reader</a:t>
            </a:r>
            <a:r>
              <a:rPr lang="en-GB" baseline="0" dirty="0" smtClean="0"/>
              <a:t>ship might be. How general is the book? Might undergraduates read it? The broader the appeal the more likely a publisher will be interested. Identify a suitable press. Start high. Who publishes in your field? Ask around to check a publisher is highly regarded.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5C9DF-0719-47CA-B201-D17FB7DD763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9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some disciplines co-authored work is the norm in others having some single</a:t>
            </a:r>
            <a:r>
              <a:rPr lang="en-GB" baseline="0" dirty="0" smtClean="0"/>
              <a:t> authored work may be essential for your career to progress.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5C9DF-0719-47CA-B201-D17FB7DD763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5981-EC0A-4718-8179-95BCDA812779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7" descr="Birkbeck, University of London">
            <a:hlinkClick r:id="rId2" action="ppaction://hlinkfile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04800"/>
            <a:ext cx="25908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DB59-A0C4-44B4-B753-CC0214462180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632F-E8E5-4EC7-9D7F-DCA188DCDBAC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E734-4E22-4319-A7B7-F2A03FDB07EB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D324-AF59-4C46-83F3-E4844C974B60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30ED-C25C-45A6-AA80-19794B7C0F65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0953-7FF0-4B87-8A80-49B2D6D02D8F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CCAE-2C68-44E5-AFA2-CE763D0139AF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A352-7229-4C37-BF66-0C2E2F89B0C4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142-D02D-41BC-AE77-DBE3E3213D15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0D35-3AB7-4479-9E4D-ADF73C79A535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731E6-9FF2-4BD8-BDEB-80B39A80F439}" type="datetime1">
              <a:rPr lang="en-GB" smtClean="0"/>
              <a:pPr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271E6-A0DC-4E5C-8D74-386F75BE21B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7" descr="Birkbeck, University of London">
            <a:hlinkClick r:id="rId13" action="ppaction://hlinkfile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48400" y="304800"/>
            <a:ext cx="25908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.oup.com/uk/academic/authors/proposal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581128"/>
            <a:ext cx="7772400" cy="1470025"/>
          </a:xfrm>
        </p:spPr>
        <p:txBody>
          <a:bodyPr/>
          <a:lstStyle/>
          <a:p>
            <a:r>
              <a:rPr lang="en-GB" dirty="0" smtClean="0"/>
              <a:t>Publishing </a:t>
            </a:r>
            <a:r>
              <a:rPr lang="en-GB" dirty="0"/>
              <a:t>A</a:t>
            </a:r>
            <a:r>
              <a:rPr lang="en-GB" dirty="0" smtClean="0"/>
              <a:t>cademic </a:t>
            </a:r>
            <a:r>
              <a:rPr lang="en-GB" dirty="0"/>
              <a:t>W</a:t>
            </a:r>
            <a:r>
              <a:rPr lang="en-GB" dirty="0" smtClean="0"/>
              <a:t>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152728" cy="769640"/>
          </a:xfrm>
        </p:spPr>
        <p:txBody>
          <a:bodyPr/>
          <a:lstStyle/>
          <a:p>
            <a:r>
              <a:rPr lang="en-GB" dirty="0" smtClean="0"/>
              <a:t>Rosie Campbell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472608" cy="38043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Why publish?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Sharing your findings as widely as possibly</a:t>
            </a:r>
          </a:p>
          <a:p>
            <a:r>
              <a:rPr lang="en-GB" dirty="0" smtClean="0"/>
              <a:t>To contribute to academic debate and the pursuit of knowledge</a:t>
            </a:r>
          </a:p>
          <a:p>
            <a:r>
              <a:rPr lang="en-GB" dirty="0" smtClean="0"/>
              <a:t>To get feedback on your work</a:t>
            </a:r>
          </a:p>
          <a:p>
            <a:r>
              <a:rPr lang="en-GB" dirty="0" smtClean="0"/>
              <a:t>To develop a reputation in a field</a:t>
            </a:r>
          </a:p>
          <a:p>
            <a:r>
              <a:rPr lang="en-GB" dirty="0" smtClean="0"/>
              <a:t>To get an academic job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0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Where to publish?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Book chapters</a:t>
            </a:r>
          </a:p>
          <a:p>
            <a:r>
              <a:rPr lang="en-GB" dirty="0"/>
              <a:t>Peer reviewed </a:t>
            </a:r>
            <a:r>
              <a:rPr lang="en-GB" dirty="0" smtClean="0"/>
              <a:t>journals</a:t>
            </a:r>
          </a:p>
          <a:p>
            <a:r>
              <a:rPr lang="en-GB" dirty="0" smtClean="0"/>
              <a:t>Monograph</a:t>
            </a:r>
          </a:p>
          <a:p>
            <a:r>
              <a:rPr lang="en-GB" dirty="0" smtClean="0"/>
              <a:t>Widely read publications</a:t>
            </a:r>
          </a:p>
          <a:p>
            <a:r>
              <a:rPr lang="en-GB" dirty="0" smtClean="0"/>
              <a:t>Blogs and other media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125064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Book chapters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Networks</a:t>
            </a:r>
          </a:p>
          <a:p>
            <a:r>
              <a:rPr lang="en-GB" dirty="0" smtClean="0"/>
              <a:t>Name recognition</a:t>
            </a:r>
          </a:p>
          <a:p>
            <a:r>
              <a:rPr lang="en-GB" dirty="0" smtClean="0"/>
              <a:t>Sometimes shorter publication times</a:t>
            </a:r>
          </a:p>
          <a:p>
            <a:r>
              <a:rPr lang="en-GB" dirty="0" smtClean="0"/>
              <a:t>Conference papers</a:t>
            </a:r>
          </a:p>
          <a:p>
            <a:r>
              <a:rPr lang="en-GB" dirty="0" smtClean="0"/>
              <a:t>Chapters from your thesis?</a:t>
            </a:r>
          </a:p>
          <a:p>
            <a:r>
              <a:rPr lang="en-GB" dirty="0" smtClean="0"/>
              <a:t>Not usually peer reviewed</a:t>
            </a:r>
          </a:p>
          <a:p>
            <a:r>
              <a:rPr lang="en-GB" dirty="0" smtClean="0"/>
              <a:t>Generally held in lower esteem in the 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49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Journal articles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the hierarchy of journals in your field. (aim high but be realistic)</a:t>
            </a:r>
          </a:p>
          <a:p>
            <a:r>
              <a:rPr lang="en-GB" dirty="0" smtClean="0"/>
              <a:t>Not all are peer reviewed</a:t>
            </a:r>
          </a:p>
          <a:p>
            <a:r>
              <a:rPr lang="en-GB" dirty="0" smtClean="0"/>
              <a:t>Consider articles you admire- where are they published? </a:t>
            </a:r>
          </a:p>
          <a:p>
            <a:r>
              <a:rPr lang="en-GB" dirty="0" smtClean="0"/>
              <a:t>Impact factors and word of mouth</a:t>
            </a:r>
          </a:p>
          <a:p>
            <a:r>
              <a:rPr lang="en-GB" dirty="0" smtClean="0"/>
              <a:t>Allow time for review and revisions </a:t>
            </a:r>
          </a:p>
          <a:p>
            <a:r>
              <a:rPr lang="en-GB" dirty="0" smtClean="0"/>
              <a:t>Do they print online first?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0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Monographs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a publisher. Make use of your supervisors and examiners. Speak to publishers at conference book stands. </a:t>
            </a:r>
          </a:p>
          <a:p>
            <a:r>
              <a:rPr lang="en-GB" dirty="0"/>
              <a:t>Submit a proposal </a:t>
            </a:r>
            <a:r>
              <a:rPr lang="en-GB" dirty="0">
                <a:hlinkClick r:id="rId3"/>
              </a:rPr>
              <a:t>http://global.oup.com/uk/academic/authors/proposals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 smtClean="0"/>
              <a:t>Usually produced after completion of thesis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07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What to publish?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Triple write</a:t>
            </a:r>
          </a:p>
          <a:p>
            <a:r>
              <a:rPr lang="en-GB" dirty="0" smtClean="0"/>
              <a:t>Co-authored work?</a:t>
            </a:r>
          </a:p>
          <a:p>
            <a:r>
              <a:rPr lang="en-GB" dirty="0" smtClean="0"/>
              <a:t>In print before you complete?</a:t>
            </a:r>
          </a:p>
          <a:p>
            <a:r>
              <a:rPr lang="en-GB" dirty="0" smtClean="0"/>
              <a:t>Tangential </a:t>
            </a:r>
            <a:r>
              <a:rPr lang="en-GB" dirty="0"/>
              <a:t>pieces cut from the thesis?</a:t>
            </a:r>
          </a:p>
          <a:p>
            <a:r>
              <a:rPr lang="en-GB" dirty="0"/>
              <a:t>Standalone articles?</a:t>
            </a:r>
          </a:p>
          <a:p>
            <a:r>
              <a:rPr lang="en-GB" dirty="0"/>
              <a:t>Book reviews?</a:t>
            </a:r>
          </a:p>
          <a:p>
            <a:r>
              <a:rPr lang="en-GB" dirty="0"/>
              <a:t>Masters dissertation?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05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proactive</a:t>
            </a:r>
          </a:p>
          <a:p>
            <a:r>
              <a:rPr lang="en-GB" dirty="0" smtClean="0"/>
              <a:t>Accept negative feedback (reviewers will not be aware that the author is a research student)</a:t>
            </a:r>
          </a:p>
          <a:p>
            <a:r>
              <a:rPr lang="en-GB" dirty="0" smtClean="0"/>
              <a:t>In the case of rejection take the advice and send elsewhere</a:t>
            </a:r>
          </a:p>
          <a:p>
            <a:r>
              <a:rPr lang="en-GB" dirty="0" smtClean="0"/>
              <a:t>Keep at it!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5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Publish or perish</a:t>
            </a:r>
          </a:p>
          <a:p>
            <a:r>
              <a:rPr lang="en-GB" dirty="0" smtClean="0"/>
              <a:t>Start early</a:t>
            </a:r>
          </a:p>
          <a:p>
            <a:r>
              <a:rPr lang="en-GB" dirty="0" smtClean="0"/>
              <a:t>Target your submissions</a:t>
            </a:r>
          </a:p>
          <a:p>
            <a:r>
              <a:rPr lang="en-GB" dirty="0" smtClean="0"/>
              <a:t>Seek advice</a:t>
            </a:r>
          </a:p>
          <a:p>
            <a:r>
              <a:rPr lang="en-GB" dirty="0" smtClean="0"/>
              <a:t>Respond positively to feedback</a:t>
            </a:r>
          </a:p>
          <a:p>
            <a:r>
              <a:rPr lang="en-GB" dirty="0" smtClean="0"/>
              <a:t>Try and try again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71E6-A0DC-4E5C-8D74-386F75BE21B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58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347</Words>
  <Application>Microsoft Office PowerPoint</Application>
  <PresentationFormat>On-screen Show (4:3)</PresentationFormat>
  <Paragraphs>65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Publishing Academic Work</vt:lpstr>
      <vt:lpstr>Why publish?</vt:lpstr>
      <vt:lpstr>Where to publish?</vt:lpstr>
      <vt:lpstr>Book chapters</vt:lpstr>
      <vt:lpstr>Journal articles</vt:lpstr>
      <vt:lpstr>Monographs</vt:lpstr>
      <vt:lpstr>What to publish? </vt:lpstr>
      <vt:lpstr>Feedback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PhD Thesis</dc:title>
  <dc:creator>Rosie</dc:creator>
  <cp:lastModifiedBy>Ben Winyard</cp:lastModifiedBy>
  <cp:revision>17</cp:revision>
  <dcterms:created xsi:type="dcterms:W3CDTF">2012-11-13T16:05:32Z</dcterms:created>
  <dcterms:modified xsi:type="dcterms:W3CDTF">2017-05-11T09:35:01Z</dcterms:modified>
</cp:coreProperties>
</file>