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4" r:id="rId3"/>
    <p:sldId id="258" r:id="rId4"/>
    <p:sldId id="259" r:id="rId5"/>
    <p:sldId id="277" r:id="rId6"/>
    <p:sldId id="278" r:id="rId7"/>
    <p:sldId id="281" r:id="rId8"/>
    <p:sldId id="288" r:id="rId9"/>
    <p:sldId id="287" r:id="rId10"/>
    <p:sldId id="286" r:id="rId11"/>
    <p:sldId id="285" r:id="rId12"/>
    <p:sldId id="284" r:id="rId13"/>
    <p:sldId id="283" r:id="rId14"/>
    <p:sldId id="282" r:id="rId15"/>
    <p:sldId id="265" r:id="rId16"/>
    <p:sldId id="266" r:id="rId17"/>
    <p:sldId id="275" r:id="rId18"/>
    <p:sldId id="267" r:id="rId19"/>
    <p:sldId id="276" r:id="rId20"/>
    <p:sldId id="289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 autoAdjust="0"/>
    <p:restoredTop sz="90929"/>
  </p:normalViewPr>
  <p:slideViewPr>
    <p:cSldViewPr>
      <p:cViewPr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5E8DA8-CFB7-48F1-9BBF-430D655317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26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3D96E0-2D07-4606-92DF-4629247D0E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DCC42C-9980-4A46-B81C-7364B2629E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9E7C-750E-46D3-A596-6C6DFABFC3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4BBF223-B4EA-421A-BBA5-654DCDEF1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43CD1D-CAC0-402F-8108-5ED5A9B557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A5BFBB0-6165-4921-833A-FECB85DA1E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81E25A8-B463-4B13-BE76-7222738D856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E6889C-3FE5-43DD-8227-6EBA422121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C85192-8BEC-45F3-A558-AC86FD4D35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9E4FA5-5508-4959-8A6F-CE618720F5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63BA9B-0A99-44EB-814D-FA3A048BF50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FD645EC-FD99-45F9-A655-2C4F18B8735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35B93A-93DF-4C21-BFDE-5F9FD3B59A8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j.fraser@bbk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k.ac.uk/mybirkbeck/services/facilities/support/phd-support" TargetMode="External"/><Relationship Id="rId2" Type="http://schemas.openxmlformats.org/officeDocument/2006/relationships/hyperlink" Target="http://www.bbk.ac.uk/mybirkbeck/services/rules/resreg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Surviving the PhD Viva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Calibri" pitchFamily="34" charset="0"/>
              </a:rPr>
              <a:t>Dr Jennifer Fraser (</a:t>
            </a:r>
            <a:r>
              <a:rPr lang="en-GB" sz="2400" dirty="0" smtClean="0">
                <a:latin typeface="Calibri" pitchFamily="34" charset="0"/>
                <a:hlinkClick r:id="rId2"/>
              </a:rPr>
              <a:t>j.fraser@bbk.ac.uk</a:t>
            </a:r>
            <a:r>
              <a:rPr lang="en-GB" sz="2400" dirty="0" smtClean="0">
                <a:latin typeface="Calibri" pitchFamily="34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83459"/>
            <a:ext cx="1379653" cy="616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itchFamily="34" charset="0"/>
              </a:rPr>
              <a:t>What are examiners looking for?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730152" cy="43434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What seven decisions can examiners reach?</a:t>
            </a:r>
          </a:p>
          <a:p>
            <a:endParaRPr lang="en-GB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627784" y="1752600"/>
            <a:ext cx="6135216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>
                <a:latin typeface="Calibri" pitchFamily="34" charset="0"/>
              </a:rPr>
              <a:t>(d) If the </a:t>
            </a:r>
            <a:r>
              <a:rPr lang="en-GB" sz="2400" b="1" dirty="0">
                <a:latin typeface="Calibri" pitchFamily="34" charset="0"/>
              </a:rPr>
              <a:t>thesis satisfies the criteria </a:t>
            </a:r>
            <a:r>
              <a:rPr lang="en-GB" sz="2400" dirty="0">
                <a:latin typeface="Calibri" pitchFamily="34" charset="0"/>
              </a:rPr>
              <a:t>but the candidate </a:t>
            </a:r>
            <a:r>
              <a:rPr lang="en-GB" sz="2400" b="1" dirty="0">
                <a:latin typeface="Calibri" pitchFamily="34" charset="0"/>
              </a:rPr>
              <a:t>fails to satisfy the examiners at the practical or written examination </a:t>
            </a:r>
            <a:r>
              <a:rPr lang="en-GB" sz="2400" dirty="0">
                <a:latin typeface="Calibri" pitchFamily="34" charset="0"/>
              </a:rPr>
              <a:t>prescribed under Regulation 37, the examiners may determine that the candidate be exempted on re-entry from presentation of the thesis and be permitted to submit to </a:t>
            </a:r>
            <a:r>
              <a:rPr lang="en-GB" sz="2400" b="1" dirty="0">
                <a:latin typeface="Calibri" pitchFamily="34" charset="0"/>
              </a:rPr>
              <a:t>a further practical or written examination within a period specified by them and not exceeding 18 months</a:t>
            </a:r>
            <a:r>
              <a:rPr lang="en-GB" sz="2400" dirty="0">
                <a:latin typeface="Calibri" pitchFamily="34" charset="0"/>
              </a:rPr>
              <a:t>. The examiners may at their discretion exempt the candidate from taking a further oral examination.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41168"/>
            <a:ext cx="1622926" cy="10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itchFamily="34" charset="0"/>
              </a:rPr>
              <a:t>What are examiners looking for?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730152" cy="43434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What seven decisions can examiners reach?</a:t>
            </a:r>
          </a:p>
          <a:p>
            <a:endParaRPr lang="en-GB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915816" y="1752600"/>
            <a:ext cx="5847184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>
                <a:latin typeface="Calibri" pitchFamily="34" charset="0"/>
              </a:rPr>
              <a:t>(e) If the </a:t>
            </a:r>
            <a:r>
              <a:rPr lang="en-GB" sz="2400" b="1" dirty="0">
                <a:latin typeface="Calibri" pitchFamily="34" charset="0"/>
              </a:rPr>
              <a:t>thesis satisfies the criteria </a:t>
            </a:r>
            <a:r>
              <a:rPr lang="en-GB" sz="2400" dirty="0">
                <a:latin typeface="Calibri" pitchFamily="34" charset="0"/>
              </a:rPr>
              <a:t>for the degree, but the </a:t>
            </a:r>
            <a:r>
              <a:rPr lang="en-GB" sz="2400" b="1" dirty="0">
                <a:latin typeface="Calibri" pitchFamily="34" charset="0"/>
              </a:rPr>
              <a:t>candidate fails </a:t>
            </a:r>
            <a:r>
              <a:rPr lang="en-GB" sz="2400" dirty="0">
                <a:latin typeface="Calibri" pitchFamily="34" charset="0"/>
              </a:rPr>
              <a:t>to satisfy the examiners at the </a:t>
            </a:r>
            <a:r>
              <a:rPr lang="en-GB" sz="2400" b="1" dirty="0">
                <a:latin typeface="Calibri" pitchFamily="34" charset="0"/>
              </a:rPr>
              <a:t>oral examination</a:t>
            </a:r>
            <a:r>
              <a:rPr lang="en-GB" sz="2400" dirty="0">
                <a:latin typeface="Calibri" pitchFamily="34" charset="0"/>
              </a:rPr>
              <a:t>, the examiners may determine that the candidate be permitted to re-present the same thesis, and submit to a </a:t>
            </a:r>
            <a:r>
              <a:rPr lang="en-GB" sz="2400" b="1" dirty="0">
                <a:latin typeface="Calibri" pitchFamily="34" charset="0"/>
              </a:rPr>
              <a:t>further oral examination</a:t>
            </a:r>
            <a:r>
              <a:rPr lang="en-GB" sz="2400" dirty="0">
                <a:latin typeface="Calibri" pitchFamily="34" charset="0"/>
              </a:rPr>
              <a:t> within a period specified by them and not exceeding </a:t>
            </a:r>
            <a:r>
              <a:rPr lang="en-GB" sz="2400" b="1" dirty="0">
                <a:latin typeface="Calibri" pitchFamily="34" charset="0"/>
              </a:rPr>
              <a:t>18 months</a:t>
            </a:r>
            <a:r>
              <a:rPr lang="en-GB" sz="2400" dirty="0">
                <a:latin typeface="Calibri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41168"/>
            <a:ext cx="1622926" cy="10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itchFamily="34" charset="0"/>
              </a:rPr>
              <a:t>What are examiners looking for?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730152" cy="43434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What seven decisions can examiners reach?</a:t>
            </a:r>
          </a:p>
          <a:p>
            <a:endParaRPr lang="en-GB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915816" y="1752600"/>
            <a:ext cx="5847184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>
                <a:latin typeface="Calibri" pitchFamily="34" charset="0"/>
              </a:rPr>
              <a:t>(f) </a:t>
            </a:r>
            <a:r>
              <a:rPr lang="en-GB" sz="2400" dirty="0" smtClean="0">
                <a:latin typeface="Calibri" pitchFamily="34" charset="0"/>
              </a:rPr>
              <a:t>If</a:t>
            </a:r>
            <a:r>
              <a:rPr lang="en-GB" sz="2400" dirty="0">
                <a:latin typeface="Calibri" pitchFamily="34" charset="0"/>
              </a:rPr>
              <a:t>, after completion of the examination including the oral examination or re-examination for the PhD degree, the examiners determine that a candidate has not reached the standard required for the award of the degree nor for the re-presentation of the thesis in a revised form for that degree, they shall consider whether the thesis does or might be able to satisfy the criteria for the award of the </a:t>
            </a:r>
            <a:r>
              <a:rPr lang="en-GB" sz="2400" b="1" dirty="0">
                <a:latin typeface="Calibri" pitchFamily="34" charset="0"/>
              </a:rPr>
              <a:t>MPhil degree</a:t>
            </a:r>
            <a:r>
              <a:rPr lang="en-GB" sz="2400" dirty="0">
                <a:latin typeface="Calibri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41168"/>
            <a:ext cx="1622926" cy="10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itchFamily="34" charset="0"/>
              </a:rPr>
              <a:t>What are examiners looking for?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730152" cy="43434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What seven decisions can examiners reach?</a:t>
            </a:r>
          </a:p>
          <a:p>
            <a:endParaRPr lang="en-GB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915816" y="1752600"/>
            <a:ext cx="5847184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>
                <a:latin typeface="Calibri" pitchFamily="34" charset="0"/>
              </a:rPr>
              <a:t>(g) The examiners may determine that the candidate </a:t>
            </a:r>
            <a:r>
              <a:rPr lang="en-GB" sz="2400" b="1" dirty="0">
                <a:latin typeface="Calibri" pitchFamily="34" charset="0"/>
              </a:rPr>
              <a:t>has not satisfied them in the examination</a:t>
            </a:r>
            <a:r>
              <a:rPr lang="en-GB" sz="2400" dirty="0">
                <a:latin typeface="Calibri" pitchFamily="34" charset="0"/>
              </a:rPr>
              <a:t>. The examiners may not, however, save in very exceptional circumstances, make such a decision without submitting the candidate to an oral examination.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41168"/>
            <a:ext cx="1622926" cy="10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itchFamily="34" charset="0"/>
              </a:rPr>
              <a:t>What are examiners looking for?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89567"/>
            <a:ext cx="324232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 smtClean="0">
                <a:latin typeface="Calibri" pitchFamily="34" charset="0"/>
              </a:rPr>
              <a:t>	Check </a:t>
            </a:r>
            <a:r>
              <a:rPr lang="en-GB" sz="2400" dirty="0">
                <a:latin typeface="Calibri" pitchFamily="34" charset="0"/>
              </a:rPr>
              <a:t>the Birkbeck, University of London PhD regulations that examiners </a:t>
            </a:r>
            <a:r>
              <a:rPr lang="en-GB" sz="2400" dirty="0" smtClean="0">
                <a:latin typeface="Calibri" pitchFamily="34" charset="0"/>
              </a:rPr>
              <a:t>use:</a:t>
            </a:r>
          </a:p>
          <a:p>
            <a:pPr>
              <a:buNone/>
            </a:pPr>
            <a:endParaRPr lang="en-GB" sz="2400" dirty="0">
              <a:latin typeface="Calibr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sz="quarter" idx="2"/>
          </p:nvPr>
        </p:nvSpPr>
        <p:spPr>
          <a:xfrm>
            <a:off x="4067944" y="1589566"/>
            <a:ext cx="4663157" cy="49357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>
                <a:latin typeface="Calibri" pitchFamily="34" charset="0"/>
              </a:rPr>
              <a:t>“</a:t>
            </a:r>
            <a:r>
              <a:rPr lang="en-GB" sz="2000" dirty="0">
                <a:latin typeface="Calibri" pitchFamily="34" charset="0"/>
              </a:rPr>
              <a:t>6. The scope of the thesis should be </a:t>
            </a:r>
            <a:r>
              <a:rPr lang="en-GB" sz="2000" b="1" dirty="0">
                <a:latin typeface="Calibri" pitchFamily="34" charset="0"/>
              </a:rPr>
              <a:t>what might reasonably be expected </a:t>
            </a:r>
            <a:r>
              <a:rPr lang="en-GB" sz="2000" dirty="0">
                <a:latin typeface="Calibri" pitchFamily="34" charset="0"/>
              </a:rPr>
              <a:t>after three or at most four years of full-time study.” </a:t>
            </a:r>
          </a:p>
          <a:p>
            <a:pPr>
              <a:lnSpc>
                <a:spcPct val="80000"/>
              </a:lnSpc>
              <a:buNone/>
            </a:pPr>
            <a:r>
              <a:rPr lang="en-GB" sz="2000" dirty="0">
                <a:latin typeface="Calibri" pitchFamily="34" charset="0"/>
              </a:rPr>
              <a:t>“7. The thesis shall…</a:t>
            </a:r>
          </a:p>
          <a:p>
            <a:pPr lvl="1">
              <a:lnSpc>
                <a:spcPct val="80000"/>
              </a:lnSpc>
              <a:buNone/>
            </a:pPr>
            <a:r>
              <a:rPr lang="en-GB" sz="2000" dirty="0">
                <a:latin typeface="Calibri" pitchFamily="34" charset="0"/>
              </a:rPr>
              <a:t>(b)…form </a:t>
            </a:r>
            <a:r>
              <a:rPr lang="en-GB" sz="2000" b="1" dirty="0">
                <a:latin typeface="Calibri" pitchFamily="34" charset="0"/>
              </a:rPr>
              <a:t>a distinct contribution </a:t>
            </a:r>
            <a:r>
              <a:rPr lang="en-GB" sz="2000" dirty="0">
                <a:latin typeface="Calibri" pitchFamily="34" charset="0"/>
              </a:rPr>
              <a:t>to the knowledge of the subject and afford </a:t>
            </a:r>
            <a:r>
              <a:rPr lang="en-GB" sz="2000" b="1" dirty="0">
                <a:latin typeface="Calibri" pitchFamily="34" charset="0"/>
              </a:rPr>
              <a:t>evidence of originality</a:t>
            </a:r>
            <a:r>
              <a:rPr lang="en-GB" sz="2000" dirty="0" smtClean="0">
                <a:latin typeface="Calibri" pitchFamily="34" charset="0"/>
              </a:rPr>
              <a:t>…</a:t>
            </a:r>
          </a:p>
          <a:p>
            <a:pPr lvl="1">
              <a:lnSpc>
                <a:spcPct val="80000"/>
              </a:lnSpc>
              <a:buNone/>
            </a:pPr>
            <a:r>
              <a:rPr lang="en-GB" sz="2000" dirty="0" smtClean="0">
                <a:latin typeface="Calibri" pitchFamily="34" charset="0"/>
              </a:rPr>
              <a:t>(</a:t>
            </a:r>
            <a:r>
              <a:rPr lang="en-GB" sz="2000" dirty="0">
                <a:latin typeface="Calibri" pitchFamily="34" charset="0"/>
              </a:rPr>
              <a:t>c)…be an </a:t>
            </a:r>
            <a:r>
              <a:rPr lang="en-GB" sz="2000" b="1" dirty="0">
                <a:latin typeface="Calibri" pitchFamily="34" charset="0"/>
              </a:rPr>
              <a:t>integrated whole </a:t>
            </a:r>
            <a:r>
              <a:rPr lang="en-GB" sz="2000" dirty="0">
                <a:latin typeface="Calibri" pitchFamily="34" charset="0"/>
              </a:rPr>
              <a:t>and present a </a:t>
            </a:r>
            <a:r>
              <a:rPr lang="en-GB" sz="2000" b="1" dirty="0">
                <a:latin typeface="Calibri" pitchFamily="34" charset="0"/>
              </a:rPr>
              <a:t>coherent argument</a:t>
            </a:r>
          </a:p>
          <a:p>
            <a:pPr lvl="1">
              <a:lnSpc>
                <a:spcPct val="80000"/>
              </a:lnSpc>
              <a:buNone/>
            </a:pPr>
            <a:r>
              <a:rPr lang="en-GB" sz="2000" dirty="0">
                <a:latin typeface="Calibri" pitchFamily="34" charset="0"/>
              </a:rPr>
              <a:t>(d)…give a critical </a:t>
            </a:r>
            <a:r>
              <a:rPr lang="en-GB" sz="2000" b="1" dirty="0">
                <a:latin typeface="Calibri" pitchFamily="34" charset="0"/>
              </a:rPr>
              <a:t>assessment of the relevant literature</a:t>
            </a:r>
            <a:r>
              <a:rPr lang="en-GB" sz="2000" dirty="0">
                <a:latin typeface="Calibri" pitchFamily="34" charset="0"/>
              </a:rPr>
              <a:t>, describe the </a:t>
            </a:r>
            <a:r>
              <a:rPr lang="en-GB" sz="2000" b="1" dirty="0">
                <a:latin typeface="Calibri" pitchFamily="34" charset="0"/>
              </a:rPr>
              <a:t>method of research and its findings</a:t>
            </a:r>
            <a:r>
              <a:rPr lang="en-GB" sz="2000" dirty="0">
                <a:latin typeface="Calibri" pitchFamily="34" charset="0"/>
              </a:rPr>
              <a:t>, include </a:t>
            </a:r>
            <a:r>
              <a:rPr lang="en-GB" sz="2000" b="1" dirty="0">
                <a:latin typeface="Calibri" pitchFamily="34" charset="0"/>
              </a:rPr>
              <a:t>discussion</a:t>
            </a:r>
            <a:r>
              <a:rPr lang="en-GB" sz="2000" dirty="0">
                <a:latin typeface="Calibri" pitchFamily="34" charset="0"/>
              </a:rPr>
              <a:t> on those findings and indicate in what respects they appear to the candidate to advance the study of the subject…”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3933056"/>
            <a:ext cx="3692763" cy="23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itchFamily="34" charset="0"/>
              </a:rPr>
              <a:t>What are examiners looking for?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89566"/>
            <a:ext cx="3886200" cy="486376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GB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 smtClean="0">
                <a:latin typeface="Calibri" pitchFamily="34" charset="0"/>
              </a:rPr>
              <a:t>Does </a:t>
            </a:r>
            <a:r>
              <a:rPr lang="en-GB" sz="2400" dirty="0">
                <a:latin typeface="Calibri" pitchFamily="34" charset="0"/>
              </a:rPr>
              <a:t>the thesis itself meet the criteria?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What evidence can be gathered in the viva to establish if the thesis meets the criteria?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Is it </a:t>
            </a:r>
            <a:r>
              <a:rPr lang="en-GB" sz="2400" dirty="0" smtClean="0">
                <a:latin typeface="Calibri" pitchFamily="34" charset="0"/>
              </a:rPr>
              <a:t>the candidate’s </a:t>
            </a:r>
            <a:r>
              <a:rPr lang="en-GB" sz="2400" dirty="0">
                <a:latin typeface="Calibri" pitchFamily="34" charset="0"/>
              </a:rPr>
              <a:t>own work?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Clarification of points made in thesis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Clarification and extension of argument, rationale, logic, etc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Explanation for/identification of errors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Questions about things </a:t>
            </a:r>
            <a:r>
              <a:rPr lang="en-GB" sz="2400" i="1" dirty="0">
                <a:latin typeface="Calibri" pitchFamily="34" charset="0"/>
              </a:rPr>
              <a:t>not</a:t>
            </a:r>
            <a:r>
              <a:rPr lang="en-GB" sz="2400" dirty="0">
                <a:latin typeface="Calibri" pitchFamily="34" charset="0"/>
              </a:rPr>
              <a:t> in thesis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824"/>
            <a:ext cx="2952328" cy="44354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itchFamily="34" charset="0"/>
              </a:rPr>
              <a:t>What are examiners looking for?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3"/>
            <a:ext cx="2736304" cy="4110879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067944" y="1772815"/>
            <a:ext cx="4663157" cy="438875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GB" dirty="0">
                <a:latin typeface="Calibri" pitchFamily="34" charset="0"/>
              </a:rPr>
              <a:t>If the thesis is broadly sound and no/few changes needed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en-GB" sz="24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GB" sz="2400" dirty="0" smtClean="0">
                <a:latin typeface="Calibri" pitchFamily="34" charset="0"/>
              </a:rPr>
              <a:t>Does the candidate </a:t>
            </a:r>
            <a:r>
              <a:rPr lang="en-GB" sz="2400" dirty="0">
                <a:latin typeface="Calibri" pitchFamily="34" charset="0"/>
              </a:rPr>
              <a:t>understand what they have done?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Are they aware of strengths and weaknesses?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Beyond the thesis itself – </a:t>
            </a:r>
            <a:r>
              <a:rPr lang="en-GB" sz="2400" dirty="0" smtClean="0">
                <a:latin typeface="Calibri" pitchFamily="34" charset="0"/>
              </a:rPr>
              <a:t>does the </a:t>
            </a:r>
            <a:r>
              <a:rPr lang="en-GB" sz="2400" dirty="0">
                <a:latin typeface="Calibri" pitchFamily="34" charset="0"/>
              </a:rPr>
              <a:t>candidate know more than they </a:t>
            </a:r>
            <a:r>
              <a:rPr lang="en-GB" sz="2400" dirty="0" smtClean="0">
                <a:latin typeface="Calibri" pitchFamily="34" charset="0"/>
              </a:rPr>
              <a:t>have </a:t>
            </a:r>
            <a:r>
              <a:rPr lang="en-GB" sz="2400" dirty="0">
                <a:latin typeface="Calibri" pitchFamily="34" charset="0"/>
              </a:rPr>
              <a:t>written that they should add?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itchFamily="34" charset="0"/>
              </a:rPr>
              <a:t>What are examiners looking for?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772815"/>
            <a:ext cx="4394448" cy="438875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dirty="0" smtClean="0">
                <a:latin typeface="Calibri" pitchFamily="34" charset="0"/>
              </a:rPr>
              <a:t>If the thesis is </a:t>
            </a:r>
            <a:r>
              <a:rPr lang="en-GB" dirty="0">
                <a:latin typeface="Calibri" pitchFamily="34" charset="0"/>
              </a:rPr>
              <a:t>probably not sound and major changes </a:t>
            </a:r>
            <a:r>
              <a:rPr lang="en-GB" dirty="0" smtClean="0">
                <a:latin typeface="Calibri" pitchFamily="34" charset="0"/>
              </a:rPr>
              <a:t>are needed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en-GB" sz="24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GB" sz="2400" dirty="0" smtClean="0">
                <a:latin typeface="Calibri" pitchFamily="34" charset="0"/>
              </a:rPr>
              <a:t>What </a:t>
            </a:r>
            <a:r>
              <a:rPr lang="en-GB" sz="2400" dirty="0">
                <a:latin typeface="Calibri" pitchFamily="34" charset="0"/>
              </a:rPr>
              <a:t>are </a:t>
            </a:r>
            <a:r>
              <a:rPr lang="en-GB" sz="2400" dirty="0" smtClean="0">
                <a:latin typeface="Calibri" pitchFamily="34" charset="0"/>
              </a:rPr>
              <a:t>the problems </a:t>
            </a:r>
            <a:r>
              <a:rPr lang="en-GB" sz="2400" dirty="0">
                <a:latin typeface="Calibri" pitchFamily="34" charset="0"/>
              </a:rPr>
              <a:t>and how did they come about?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How much does candidate really know?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Just how substantial </a:t>
            </a:r>
            <a:r>
              <a:rPr lang="en-GB" sz="2400" dirty="0" smtClean="0">
                <a:latin typeface="Calibri" pitchFamily="34" charset="0"/>
              </a:rPr>
              <a:t>do the </a:t>
            </a:r>
            <a:r>
              <a:rPr lang="en-GB" sz="2400" dirty="0">
                <a:latin typeface="Calibri" pitchFamily="34" charset="0"/>
              </a:rPr>
              <a:t>changes need to be?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Is another viva necessary?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1772816"/>
            <a:ext cx="2834527" cy="4248472"/>
          </a:xfrm>
        </p:spPr>
      </p:pic>
    </p:spTree>
    <p:extLst>
      <p:ext uri="{BB962C8B-B14F-4D97-AF65-F5344CB8AC3E}">
        <p14:creationId xmlns:p14="http://schemas.microsoft.com/office/powerpoint/2010/main" val="4600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Preparing for the </a:t>
            </a:r>
            <a:r>
              <a:rPr lang="en-GB" dirty="0" smtClean="0">
                <a:latin typeface="Calibri" pitchFamily="34" charset="0"/>
              </a:rPr>
              <a:t>viva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dirty="0" smtClean="0">
              <a:latin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dirty="0" smtClean="0">
                <a:latin typeface="Calibri" pitchFamily="34" charset="0"/>
              </a:rPr>
              <a:t>Have </a:t>
            </a:r>
            <a:r>
              <a:rPr lang="en-GB" dirty="0">
                <a:latin typeface="Calibri" pitchFamily="34" charset="0"/>
              </a:rPr>
              <a:t>a mock viva (highly </a:t>
            </a:r>
            <a:r>
              <a:rPr lang="en-GB" dirty="0" smtClean="0">
                <a:latin typeface="Calibri" pitchFamily="34" charset="0"/>
              </a:rPr>
              <a:t>recommended)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GB" sz="2400" dirty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 smtClean="0">
                <a:latin typeface="Calibri" pitchFamily="34" charset="0"/>
              </a:rPr>
              <a:t>Supervisor</a:t>
            </a:r>
            <a:r>
              <a:rPr lang="en-GB" sz="2400" dirty="0">
                <a:latin typeface="Calibri" pitchFamily="34" charset="0"/>
              </a:rPr>
              <a:t>, other PhD students, etc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Give them copy of </a:t>
            </a:r>
            <a:r>
              <a:rPr lang="en-GB" sz="2400" dirty="0" smtClean="0">
                <a:latin typeface="Calibri" pitchFamily="34" charset="0"/>
              </a:rPr>
              <a:t>the thesis </a:t>
            </a:r>
            <a:r>
              <a:rPr lang="en-GB" sz="2400" dirty="0">
                <a:latin typeface="Calibri" pitchFamily="34" charset="0"/>
              </a:rPr>
              <a:t>and </a:t>
            </a:r>
            <a:r>
              <a:rPr lang="en-GB" sz="2400" dirty="0" smtClean="0">
                <a:latin typeface="Calibri" pitchFamily="34" charset="0"/>
              </a:rPr>
              <a:t>Birkbeck regulations</a:t>
            </a:r>
            <a:endParaRPr lang="en-GB" sz="2400" dirty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Ask them to do what examiners </a:t>
            </a:r>
            <a:r>
              <a:rPr lang="en-GB" sz="2400" dirty="0" smtClean="0">
                <a:latin typeface="Calibri" pitchFamily="34" charset="0"/>
              </a:rPr>
              <a:t>do</a:t>
            </a:r>
          </a:p>
          <a:p>
            <a:pPr lvl="1">
              <a:lnSpc>
                <a:spcPct val="90000"/>
              </a:lnSpc>
              <a:buNone/>
            </a:pP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1088"/>
            <a:ext cx="1128527" cy="169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Preparing for the </a:t>
            </a:r>
            <a:r>
              <a:rPr lang="en-GB" dirty="0" smtClean="0">
                <a:latin typeface="Calibri" pitchFamily="34" charset="0"/>
              </a:rPr>
              <a:t>viva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dirty="0" smtClean="0">
              <a:latin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dirty="0" smtClean="0">
                <a:latin typeface="Calibri" pitchFamily="34" charset="0"/>
              </a:rPr>
              <a:t>Read </a:t>
            </a:r>
            <a:r>
              <a:rPr lang="en-GB" dirty="0">
                <a:latin typeface="Calibri" pitchFamily="34" charset="0"/>
              </a:rPr>
              <a:t>the thesis carefully again yourself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GB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 smtClean="0">
                <a:latin typeface="Calibri" pitchFamily="34" charset="0"/>
              </a:rPr>
              <a:t>Does </a:t>
            </a:r>
            <a:r>
              <a:rPr lang="en-GB" sz="2400" dirty="0">
                <a:latin typeface="Calibri" pitchFamily="34" charset="0"/>
              </a:rPr>
              <a:t>the overall argument make sense?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What are the problems and limitations?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Can you explain </a:t>
            </a:r>
            <a:r>
              <a:rPr lang="en-GB" sz="2400" dirty="0" smtClean="0">
                <a:latin typeface="Calibri" pitchFamily="34" charset="0"/>
              </a:rPr>
              <a:t>or account </a:t>
            </a:r>
            <a:r>
              <a:rPr lang="en-GB" sz="2400" dirty="0">
                <a:latin typeface="Calibri" pitchFamily="34" charset="0"/>
              </a:rPr>
              <a:t>for them?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Have you spotted mistakes, omissions, etc</a:t>
            </a:r>
            <a:r>
              <a:rPr lang="en-GB" sz="2400" dirty="0" smtClean="0">
                <a:latin typeface="Calibri" pitchFamily="34" charset="0"/>
              </a:rPr>
              <a:t>?</a:t>
            </a:r>
          </a:p>
          <a:p>
            <a:pPr lvl="1">
              <a:lnSpc>
                <a:spcPct val="90000"/>
              </a:lnSpc>
              <a:buNone/>
            </a:pPr>
            <a:endParaRPr lang="en-GB" sz="20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13176"/>
            <a:ext cx="1479416" cy="99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Outline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dirty="0">
                <a:latin typeface="Calibri" pitchFamily="34" charset="0"/>
              </a:rPr>
              <a:t>What is the PhD viva?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libri" pitchFamily="34" charset="0"/>
              </a:rPr>
              <a:t>How does it work?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libri" pitchFamily="34" charset="0"/>
              </a:rPr>
              <a:t>What does ‘surviving’ the viva mean?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libri" pitchFamily="34" charset="0"/>
              </a:rPr>
              <a:t>What are examiners looking for?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libri" pitchFamily="34" charset="0"/>
              </a:rPr>
              <a:t>Preparing for the viva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Calibri" pitchFamily="34" charset="0"/>
              </a:rPr>
              <a:t>Common viva surprises</a:t>
            </a:r>
          </a:p>
          <a:p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772816"/>
            <a:ext cx="3251161" cy="4032448"/>
          </a:xfrm>
        </p:spPr>
      </p:pic>
    </p:spTree>
    <p:extLst>
      <p:ext uri="{BB962C8B-B14F-4D97-AF65-F5344CB8AC3E}">
        <p14:creationId xmlns:p14="http://schemas.microsoft.com/office/powerpoint/2010/main" val="17792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Preparing for the </a:t>
            </a:r>
            <a:r>
              <a:rPr lang="en-GB" dirty="0" smtClean="0">
                <a:latin typeface="Calibri" pitchFamily="34" charset="0"/>
              </a:rPr>
              <a:t>viva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endParaRPr lang="en-GB" sz="2000" dirty="0">
              <a:latin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latin typeface="Calibri" pitchFamily="34" charset="0"/>
              </a:rPr>
              <a:t>Talk to others about their </a:t>
            </a:r>
            <a:r>
              <a:rPr lang="en-GB" dirty="0" smtClean="0">
                <a:latin typeface="Calibri" pitchFamily="34" charset="0"/>
              </a:rPr>
              <a:t>viva experiences (</a:t>
            </a:r>
            <a:r>
              <a:rPr lang="en-GB" dirty="0">
                <a:latin typeface="Calibri" pitchFamily="34" charset="0"/>
              </a:rPr>
              <a:t>as candidates or examiners)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1088"/>
            <a:ext cx="1128527" cy="16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Preparing for the viva </a:t>
            </a:r>
          </a:p>
        </p:txBody>
      </p:sp>
      <p:sp>
        <p:nvSpPr>
          <p:cNvPr id="111619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251520" y="1600200"/>
            <a:ext cx="8514528" cy="47811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Calibri" pitchFamily="34" charset="0"/>
              </a:rPr>
              <a:t>Prepare questions and try to answer them (even if you think </a:t>
            </a:r>
            <a:r>
              <a:rPr lang="en-GB" dirty="0" smtClean="0">
                <a:latin typeface="Calibri" pitchFamily="34" charset="0"/>
              </a:rPr>
              <a:t>you have answered </a:t>
            </a:r>
            <a:r>
              <a:rPr lang="en-GB" dirty="0">
                <a:latin typeface="Calibri" pitchFamily="34" charset="0"/>
              </a:rPr>
              <a:t>them in the thesis) – such </a:t>
            </a:r>
            <a:r>
              <a:rPr lang="en-GB" dirty="0" smtClean="0">
                <a:latin typeface="Calibri" pitchFamily="34" charset="0"/>
              </a:rPr>
              <a:t>as:</a:t>
            </a:r>
          </a:p>
          <a:p>
            <a:pPr>
              <a:buFont typeface="Wingdings" pitchFamily="2" charset="2"/>
              <a:buChar char="v"/>
            </a:pPr>
            <a:r>
              <a:rPr lang="en-GB" sz="2700" dirty="0" smtClean="0">
                <a:latin typeface="Calibri" pitchFamily="34" charset="0"/>
              </a:rPr>
              <a:t>Why </a:t>
            </a:r>
            <a:r>
              <a:rPr lang="en-GB" sz="2700" dirty="0">
                <a:latin typeface="Calibri" pitchFamily="34" charset="0"/>
              </a:rPr>
              <a:t>did you do things in this order?</a:t>
            </a:r>
          </a:p>
          <a:p>
            <a:pPr>
              <a:buFont typeface="Wingdings" pitchFamily="2" charset="2"/>
              <a:buChar char="v"/>
            </a:pPr>
            <a:r>
              <a:rPr lang="en-GB" sz="2700" dirty="0">
                <a:latin typeface="Calibri" pitchFamily="34" charset="0"/>
              </a:rPr>
              <a:t>Why did you exclude some areas of literature?</a:t>
            </a:r>
          </a:p>
          <a:p>
            <a:pPr>
              <a:buFont typeface="Wingdings" pitchFamily="2" charset="2"/>
              <a:buChar char="v"/>
            </a:pPr>
            <a:r>
              <a:rPr lang="en-GB" sz="2700" dirty="0">
                <a:latin typeface="Calibri" pitchFamily="34" charset="0"/>
              </a:rPr>
              <a:t>Why are your research questions interesting or important?</a:t>
            </a:r>
          </a:p>
          <a:p>
            <a:pPr>
              <a:buFont typeface="Wingdings" pitchFamily="2" charset="2"/>
              <a:buChar char="v"/>
            </a:pPr>
            <a:r>
              <a:rPr lang="en-GB" sz="2700" dirty="0">
                <a:latin typeface="Calibri" pitchFamily="34" charset="0"/>
              </a:rPr>
              <a:t>What are the main weaknesses with what you did and why are they there?</a:t>
            </a:r>
          </a:p>
          <a:p>
            <a:pPr>
              <a:buFont typeface="Wingdings" pitchFamily="2" charset="2"/>
              <a:buChar char="v"/>
            </a:pPr>
            <a:r>
              <a:rPr lang="en-GB" sz="2700" dirty="0">
                <a:latin typeface="Calibri" pitchFamily="34" charset="0"/>
              </a:rPr>
              <a:t>If you did it again what would you do differently?</a:t>
            </a:r>
          </a:p>
          <a:p>
            <a:pPr>
              <a:buFont typeface="Wingdings" pitchFamily="2" charset="2"/>
              <a:buChar char="v"/>
            </a:pPr>
            <a:r>
              <a:rPr lang="en-GB" sz="2700" dirty="0">
                <a:latin typeface="Calibri" pitchFamily="34" charset="0"/>
              </a:rPr>
              <a:t>What is the main contribution of your thesis?</a:t>
            </a:r>
          </a:p>
          <a:p>
            <a:pPr>
              <a:buFont typeface="Wingdings" pitchFamily="2" charset="2"/>
              <a:buChar char="v"/>
            </a:pPr>
            <a:r>
              <a:rPr lang="en-GB" sz="2700" dirty="0">
                <a:latin typeface="Calibri" pitchFamily="34" charset="0"/>
              </a:rPr>
              <a:t>How would you build on this research?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Preparing for the viva 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dirty="0">
                <a:latin typeface="Calibri" pitchFamily="34" charset="0"/>
              </a:rPr>
              <a:t>Think of it as a conversation but one where</a:t>
            </a:r>
            <a:r>
              <a:rPr lang="en-GB" dirty="0" smtClean="0">
                <a:latin typeface="Calibri" pitchFamily="34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 smtClean="0">
                <a:latin typeface="Calibri" pitchFamily="34" charset="0"/>
              </a:rPr>
              <a:t>You </a:t>
            </a:r>
            <a:r>
              <a:rPr lang="en-GB" sz="2400" dirty="0">
                <a:latin typeface="Calibri" pitchFamily="34" charset="0"/>
              </a:rPr>
              <a:t>do have to defend and explain what </a:t>
            </a:r>
            <a:r>
              <a:rPr lang="en-GB" sz="2400" dirty="0" smtClean="0">
                <a:latin typeface="Calibri" pitchFamily="34" charset="0"/>
              </a:rPr>
              <a:t>you have done.</a:t>
            </a:r>
            <a:endParaRPr lang="en-GB" sz="2400" dirty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 smtClean="0">
                <a:latin typeface="Calibri" pitchFamily="34" charset="0"/>
              </a:rPr>
              <a:t>Do not try </a:t>
            </a:r>
            <a:r>
              <a:rPr lang="en-GB" sz="2400" dirty="0">
                <a:latin typeface="Calibri" pitchFamily="34" charset="0"/>
              </a:rPr>
              <a:t>to defend the indefensible or explain the inexplicable.  If examiners point out </a:t>
            </a:r>
            <a:r>
              <a:rPr lang="en-GB" sz="2400" dirty="0" smtClean="0">
                <a:latin typeface="Calibri" pitchFamily="34" charset="0"/>
              </a:rPr>
              <a:t>errors </a:t>
            </a:r>
            <a:r>
              <a:rPr lang="en-GB" sz="2400" dirty="0">
                <a:latin typeface="Calibri" pitchFamily="34" charset="0"/>
              </a:rPr>
              <a:t>or something that </a:t>
            </a:r>
            <a:r>
              <a:rPr lang="en-GB" sz="2400" dirty="0" smtClean="0">
                <a:latin typeface="Calibri" pitchFamily="34" charset="0"/>
              </a:rPr>
              <a:t>does not make </a:t>
            </a:r>
            <a:r>
              <a:rPr lang="en-GB" sz="2400" dirty="0">
                <a:latin typeface="Calibri" pitchFamily="34" charset="0"/>
              </a:rPr>
              <a:t>sense, and you can see it, you should accept </a:t>
            </a:r>
            <a:r>
              <a:rPr lang="en-GB" sz="2400" dirty="0" smtClean="0">
                <a:latin typeface="Calibri" pitchFamily="34" charset="0"/>
              </a:rPr>
              <a:t>it.</a:t>
            </a:r>
            <a:endParaRPr lang="en-GB" sz="2400" dirty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If you </a:t>
            </a:r>
            <a:r>
              <a:rPr lang="en-GB" sz="2400" dirty="0" smtClean="0">
                <a:latin typeface="Calibri" pitchFamily="34" charset="0"/>
              </a:rPr>
              <a:t>do not understand </a:t>
            </a:r>
            <a:r>
              <a:rPr lang="en-GB" sz="2400" dirty="0">
                <a:latin typeface="Calibri" pitchFamily="34" charset="0"/>
              </a:rPr>
              <a:t>a question ask for clarification – </a:t>
            </a:r>
            <a:r>
              <a:rPr lang="en-GB" sz="2400" dirty="0" smtClean="0">
                <a:latin typeface="Calibri" pitchFamily="34" charset="0"/>
              </a:rPr>
              <a:t>do not try </a:t>
            </a:r>
            <a:r>
              <a:rPr lang="en-GB" sz="2400" dirty="0">
                <a:latin typeface="Calibri" pitchFamily="34" charset="0"/>
              </a:rPr>
              <a:t>to answer questions you </a:t>
            </a:r>
            <a:r>
              <a:rPr lang="en-GB" sz="2400" dirty="0" smtClean="0">
                <a:latin typeface="Calibri" pitchFamily="34" charset="0"/>
              </a:rPr>
              <a:t>do not understand.</a:t>
            </a:r>
            <a:endParaRPr lang="en-GB" sz="2400" dirty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Remember that all research has weaknesses and </a:t>
            </a:r>
            <a:r>
              <a:rPr lang="en-GB" sz="2400" dirty="0" smtClean="0">
                <a:latin typeface="Calibri" pitchFamily="34" charset="0"/>
              </a:rPr>
              <a:t>limitations.</a:t>
            </a:r>
            <a:endParaRPr lang="en-GB" sz="2400" dirty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The mark of being a competent researcher is recognizing, anticipating, acknowledging and overcoming </a:t>
            </a:r>
            <a:r>
              <a:rPr lang="en-GB" sz="2400" dirty="0" smtClean="0">
                <a:latin typeface="Calibri" pitchFamily="34" charset="0"/>
              </a:rPr>
              <a:t>weaknesses.</a:t>
            </a:r>
            <a:endParaRPr lang="en-GB" sz="2400" dirty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And </a:t>
            </a:r>
            <a:r>
              <a:rPr lang="en-GB" sz="2400" dirty="0" smtClean="0">
                <a:latin typeface="Calibri" pitchFamily="34" charset="0"/>
              </a:rPr>
              <a:t>do not forget </a:t>
            </a:r>
            <a:r>
              <a:rPr lang="en-GB" sz="2400" dirty="0">
                <a:latin typeface="Calibri" pitchFamily="34" charset="0"/>
              </a:rPr>
              <a:t>to be clear about </a:t>
            </a:r>
            <a:r>
              <a:rPr lang="en-GB" sz="2400" dirty="0" smtClean="0">
                <a:latin typeface="Calibri" pitchFamily="34" charset="0"/>
              </a:rPr>
              <a:t>what is good </a:t>
            </a:r>
            <a:r>
              <a:rPr lang="en-GB" sz="2400" dirty="0">
                <a:latin typeface="Calibri" pitchFamily="34" charset="0"/>
              </a:rPr>
              <a:t>about it.  </a:t>
            </a:r>
            <a:r>
              <a:rPr lang="en-GB" sz="2400" dirty="0" smtClean="0">
                <a:latin typeface="Calibri" pitchFamily="34" charset="0"/>
              </a:rPr>
              <a:t>It is also </a:t>
            </a:r>
            <a:r>
              <a:rPr lang="en-GB" sz="2400" dirty="0">
                <a:latin typeface="Calibri" pitchFamily="34" charset="0"/>
              </a:rPr>
              <a:t>necessary to demonstrate you understand the contribution your work has </a:t>
            </a:r>
            <a:r>
              <a:rPr lang="en-GB" sz="2400" dirty="0" smtClean="0">
                <a:latin typeface="Calibri" pitchFamily="34" charset="0"/>
              </a:rPr>
              <a:t>made.</a:t>
            </a:r>
            <a:endParaRPr lang="en-GB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Calibri" pitchFamily="34" charset="0"/>
              </a:rPr>
              <a:t>Common viva surprises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smtClean="0">
                <a:latin typeface="Calibri" pitchFamily="34" charset="0"/>
              </a:rPr>
              <a:t>Any anxiety you have disappears fast when you get going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smtClean="0">
                <a:latin typeface="Calibri" pitchFamily="34" charset="0"/>
              </a:rPr>
              <a:t>It goes much faster than you think it will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smtClean="0">
                <a:latin typeface="Calibri" pitchFamily="34" charset="0"/>
              </a:rPr>
              <a:t>The examiners really have read the thesis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smtClean="0">
                <a:latin typeface="Calibri" pitchFamily="34" charset="0"/>
              </a:rPr>
              <a:t>You know a lot more about the thesis than you realised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smtClean="0">
                <a:latin typeface="Calibri" pitchFamily="34" charset="0"/>
              </a:rPr>
              <a:t>The examiners point out good things in the thesis you did not know were there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smtClean="0">
                <a:latin typeface="Calibri" pitchFamily="34" charset="0"/>
              </a:rPr>
              <a:t>You actually quite enjoy it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73016"/>
            <a:ext cx="3556671" cy="23618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Further resources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alibri" pitchFamily="34" charset="0"/>
              </a:rPr>
              <a:t>Birkbeck PhD regulations: </a:t>
            </a:r>
          </a:p>
          <a:p>
            <a:pPr>
              <a:buNone/>
            </a:pPr>
            <a:r>
              <a:rPr lang="en-GB" u="sng" dirty="0" smtClean="0">
                <a:latin typeface="Calibri" pitchFamily="34" charset="0"/>
                <a:hlinkClick r:id="rId2"/>
              </a:rPr>
              <a:t>http://www.bbk.ac.uk/mybirkbeck/services/rules/resregs.pdf</a:t>
            </a:r>
            <a:endParaRPr lang="en-GB" u="sng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alibri" pitchFamily="34" charset="0"/>
              </a:rPr>
              <a:t>Video ‘The Good Viva’</a:t>
            </a:r>
          </a:p>
          <a:p>
            <a:pPr>
              <a:buNone/>
            </a:pPr>
            <a:r>
              <a:rPr lang="en-GB" dirty="0" smtClean="0">
                <a:latin typeface="Calibri" pitchFamily="34" charset="0"/>
                <a:hlinkClick r:id="rId3"/>
              </a:rPr>
              <a:t>http://www.bbk.ac.uk/mybirkbeck/services/facilities/support/phd-support</a:t>
            </a:r>
            <a:endParaRPr lang="en-GB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alibri" pitchFamily="34" charset="0"/>
              </a:rPr>
              <a:t>Joan </a:t>
            </a:r>
            <a:r>
              <a:rPr lang="en-GB" dirty="0" err="1" smtClean="0">
                <a:latin typeface="Calibri" pitchFamily="34" charset="0"/>
              </a:rPr>
              <a:t>Bolker</a:t>
            </a:r>
            <a:r>
              <a:rPr lang="en-GB" dirty="0" smtClean="0">
                <a:latin typeface="Calibri" pitchFamily="34" charset="0"/>
              </a:rPr>
              <a:t> (1998) </a:t>
            </a:r>
            <a:r>
              <a:rPr lang="en-GB" i="1" dirty="0" smtClean="0">
                <a:latin typeface="Calibri" pitchFamily="34" charset="0"/>
              </a:rPr>
              <a:t>Writing Your Dissertation in Fifteen Minutes a Day</a:t>
            </a:r>
            <a:r>
              <a:rPr lang="en-GB" dirty="0" smtClean="0">
                <a:latin typeface="Calibri" pitchFamily="34" charset="0"/>
              </a:rPr>
              <a:t>, New York: Henry Holt</a:t>
            </a:r>
          </a:p>
          <a:p>
            <a:pPr marL="0" indent="0">
              <a:buNone/>
            </a:pPr>
            <a:r>
              <a:rPr lang="en-GB" dirty="0" smtClean="0">
                <a:latin typeface="Calibri" pitchFamily="34" charset="0"/>
              </a:rPr>
              <a:t>Pat </a:t>
            </a:r>
            <a:r>
              <a:rPr lang="en-GB" dirty="0" err="1" smtClean="0">
                <a:latin typeface="Calibri" pitchFamily="34" charset="0"/>
              </a:rPr>
              <a:t>Cryer</a:t>
            </a:r>
            <a:r>
              <a:rPr lang="en-GB" dirty="0" smtClean="0">
                <a:latin typeface="Calibri" pitchFamily="34" charset="0"/>
              </a:rPr>
              <a:t> (2000) </a:t>
            </a:r>
            <a:r>
              <a:rPr lang="en-GB" i="1" dirty="0" smtClean="0">
                <a:latin typeface="Calibri" pitchFamily="34" charset="0"/>
              </a:rPr>
              <a:t>The Research Student’s Guide to Success</a:t>
            </a:r>
            <a:r>
              <a:rPr lang="en-GB" dirty="0" smtClean="0">
                <a:latin typeface="Calibri" pitchFamily="34" charset="0"/>
              </a:rPr>
              <a:t>, Maidenhead: Open University Press</a:t>
            </a:r>
          </a:p>
          <a:p>
            <a:pPr marL="0" indent="0">
              <a:buNone/>
            </a:pPr>
            <a:r>
              <a:rPr lang="en-GB" dirty="0" smtClean="0">
                <a:latin typeface="Calibri" pitchFamily="34" charset="0"/>
              </a:rPr>
              <a:t>Rowena Murray (2003) </a:t>
            </a:r>
            <a:r>
              <a:rPr lang="en-GB" i="1" dirty="0" smtClean="0">
                <a:latin typeface="Calibri" pitchFamily="34" charset="0"/>
              </a:rPr>
              <a:t>How to Survive Your Viva</a:t>
            </a:r>
            <a:r>
              <a:rPr lang="en-GB" dirty="0" smtClean="0">
                <a:latin typeface="Calibri" pitchFamily="34" charset="0"/>
              </a:rPr>
              <a:t>, Maidenhead: Open University Press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What is the PhD viva?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4032448" cy="2684098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dirty="0">
                <a:latin typeface="Calibri" pitchFamily="34" charset="0"/>
              </a:rPr>
              <a:t>The way in which PhDs are examined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dirty="0">
                <a:latin typeface="Calibri" pitchFamily="34" charset="0"/>
              </a:rPr>
              <a:t>A discussion between you and your examiners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dirty="0">
                <a:latin typeface="Calibri" pitchFamily="34" charset="0"/>
              </a:rPr>
              <a:t>Usually takes the form of being asked questions about the thesis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dirty="0">
                <a:latin typeface="Calibri" pitchFamily="34" charset="0"/>
              </a:rPr>
              <a:t>Also sometimes called a ‘defence’</a:t>
            </a:r>
            <a:endParaRPr lang="en-GB" i="1" dirty="0">
              <a:latin typeface="Calibri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How does it work?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3000" dirty="0" smtClean="0">
                <a:latin typeface="Calibri" pitchFamily="34" charset="0"/>
              </a:rPr>
              <a:t>Before the viva</a:t>
            </a:r>
          </a:p>
          <a:p>
            <a:pPr marL="502920" indent="-457200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 smtClean="0">
                <a:latin typeface="Calibri" pitchFamily="34" charset="0"/>
              </a:rPr>
              <a:t>Examiners are sent copies of the </a:t>
            </a:r>
            <a:r>
              <a:rPr lang="en-GB" sz="2400" dirty="0">
                <a:latin typeface="Calibri" pitchFamily="34" charset="0"/>
              </a:rPr>
              <a:t>thesis</a:t>
            </a:r>
          </a:p>
          <a:p>
            <a:pPr marL="502920" indent="-457200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Prepare independent preliminary reports</a:t>
            </a:r>
          </a:p>
          <a:p>
            <a:pPr marL="502920" indent="-457200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 smtClean="0">
                <a:latin typeface="Calibri" pitchFamily="34" charset="0"/>
              </a:rPr>
              <a:t>Read each </a:t>
            </a:r>
            <a:r>
              <a:rPr lang="en-GB" sz="2400" dirty="0">
                <a:latin typeface="Calibri" pitchFamily="34" charset="0"/>
              </a:rPr>
              <a:t>other’s reports</a:t>
            </a:r>
          </a:p>
          <a:p>
            <a:pPr marL="502920" indent="-457200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Come to preliminary </a:t>
            </a:r>
            <a:r>
              <a:rPr lang="en-GB" sz="2400" dirty="0" smtClean="0">
                <a:latin typeface="Calibri" pitchFamily="34" charset="0"/>
              </a:rPr>
              <a:t>judgement – </a:t>
            </a:r>
            <a:r>
              <a:rPr lang="en-GB" sz="2400" dirty="0">
                <a:latin typeface="Calibri" pitchFamily="34" charset="0"/>
              </a:rPr>
              <a:t>which they </a:t>
            </a:r>
            <a:r>
              <a:rPr lang="en-GB" sz="2400" i="1" dirty="0">
                <a:latin typeface="Calibri" pitchFamily="34" charset="0"/>
              </a:rPr>
              <a:t>sometimes</a:t>
            </a:r>
            <a:r>
              <a:rPr lang="en-GB" sz="2400" dirty="0">
                <a:latin typeface="Calibri" pitchFamily="34" charset="0"/>
              </a:rPr>
              <a:t> (very rarely) communicate to candidate</a:t>
            </a:r>
            <a:endParaRPr lang="en-GB" sz="2400" i="1" dirty="0">
              <a:latin typeface="Calibri" pitchFamily="34" charset="0"/>
            </a:endParaRPr>
          </a:p>
          <a:p>
            <a:pPr marL="502920" indent="-457200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Arrange viva date</a:t>
            </a:r>
          </a:p>
          <a:p>
            <a:pPr marL="502920" indent="-457200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</a:rPr>
              <a:t>Each </a:t>
            </a:r>
            <a:r>
              <a:rPr lang="en-GB" sz="2400" dirty="0" smtClean="0">
                <a:latin typeface="Calibri" pitchFamily="34" charset="0"/>
              </a:rPr>
              <a:t>examiner compiles </a:t>
            </a:r>
            <a:r>
              <a:rPr lang="en-GB" sz="2400" dirty="0">
                <a:latin typeface="Calibri" pitchFamily="34" charset="0"/>
              </a:rPr>
              <a:t>lists of questions and queries they have about the thesis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93096"/>
            <a:ext cx="1083134" cy="1623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How does it work?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alibri" pitchFamily="34" charset="0"/>
              </a:rPr>
              <a:t>During the viva</a:t>
            </a:r>
          </a:p>
          <a:p>
            <a:pPr>
              <a:buFont typeface="Wingdings" pitchFamily="2" charset="2"/>
              <a:buChar char="v"/>
            </a:pPr>
            <a:r>
              <a:rPr lang="en-GB" sz="2600" dirty="0">
                <a:latin typeface="Calibri" pitchFamily="34" charset="0"/>
              </a:rPr>
              <a:t>Examiners meet before and plan the structure of viva, questions, roles, etc.</a:t>
            </a:r>
          </a:p>
          <a:p>
            <a:pPr>
              <a:buFont typeface="Wingdings" pitchFamily="2" charset="2"/>
              <a:buChar char="v"/>
            </a:pPr>
            <a:r>
              <a:rPr lang="en-GB" sz="2600" dirty="0">
                <a:latin typeface="Calibri" pitchFamily="34" charset="0"/>
              </a:rPr>
              <a:t>Meet PhD candidate (supervisors may attend but cannot say anything)</a:t>
            </a:r>
          </a:p>
          <a:p>
            <a:pPr>
              <a:buFont typeface="Wingdings" pitchFamily="2" charset="2"/>
              <a:buChar char="v"/>
            </a:pPr>
            <a:r>
              <a:rPr lang="en-GB" sz="2600" i="1" dirty="0">
                <a:latin typeface="Calibri" pitchFamily="34" charset="0"/>
              </a:rPr>
              <a:t>Sometimes</a:t>
            </a:r>
            <a:r>
              <a:rPr lang="en-GB" sz="2600" dirty="0">
                <a:latin typeface="Calibri" pitchFamily="34" charset="0"/>
              </a:rPr>
              <a:t> tell candidate their preliminary judgement at start of viva and the purpose of the viva </a:t>
            </a:r>
          </a:p>
          <a:p>
            <a:pPr>
              <a:buFont typeface="Wingdings" pitchFamily="2" charset="2"/>
              <a:buChar char="v"/>
            </a:pPr>
            <a:r>
              <a:rPr lang="en-GB" sz="2600" dirty="0">
                <a:latin typeface="Calibri" pitchFamily="34" charset="0"/>
              </a:rPr>
              <a:t>Ask a series of questions and listen to the answers</a:t>
            </a:r>
            <a:endParaRPr lang="en-GB" sz="2600" i="1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93096"/>
            <a:ext cx="1083134" cy="162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How does it work?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200" dirty="0">
                <a:latin typeface="Calibri" pitchFamily="34" charset="0"/>
              </a:rPr>
              <a:t>At the end of the viva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>
                <a:latin typeface="Calibri" pitchFamily="34" charset="0"/>
              </a:rPr>
              <a:t>You may be asked to leave the room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>
                <a:latin typeface="Calibri" pitchFamily="34" charset="0"/>
              </a:rPr>
              <a:t>If you are asked to leave, examiners discuss their views and come to a decision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>
                <a:latin typeface="Calibri" pitchFamily="34" charset="0"/>
              </a:rPr>
              <a:t>Examiners will invite you back in and tell you their decision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>
                <a:latin typeface="Calibri" pitchFamily="34" charset="0"/>
              </a:rPr>
              <a:t>The supervisor often comes in at this point, if they have not been in the room all along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>
                <a:latin typeface="Calibri" pitchFamily="34" charset="0"/>
              </a:rPr>
              <a:t>There may also be some paperwork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93096"/>
            <a:ext cx="1083134" cy="162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itchFamily="34" charset="0"/>
              </a:rPr>
              <a:t>What are examiners looking for?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730152" cy="43434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What seven decisions can examiners reach?</a:t>
            </a:r>
          </a:p>
          <a:p>
            <a:endParaRPr lang="en-GB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915816" y="1752600"/>
            <a:ext cx="5847184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 smtClean="0">
                <a:latin typeface="Calibri" pitchFamily="34" charset="0"/>
              </a:rPr>
              <a:t>(</a:t>
            </a:r>
            <a:r>
              <a:rPr lang="en-GB" sz="2400" dirty="0">
                <a:latin typeface="Calibri" pitchFamily="34" charset="0"/>
              </a:rPr>
              <a:t>a) If the thesis fulfils the criteria (set out in 7 above) and the candidate satisfies the examiners in all other parts of the examination, the examiners will report that the candidate has </a:t>
            </a:r>
            <a:r>
              <a:rPr lang="en-GB" sz="2400" b="1" dirty="0">
                <a:latin typeface="Calibri" pitchFamily="34" charset="0"/>
              </a:rPr>
              <a:t>satisfied them in the examination for the PhD degree</a:t>
            </a:r>
            <a:r>
              <a:rPr lang="en-GB" sz="2400" dirty="0">
                <a:latin typeface="Calibri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41168"/>
            <a:ext cx="1622926" cy="10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itchFamily="34" charset="0"/>
              </a:rPr>
              <a:t>What are examiners looking for?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730152" cy="43434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What seven decisions can examiners reach?</a:t>
            </a:r>
          </a:p>
          <a:p>
            <a:endParaRPr lang="en-GB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915816" y="1752600"/>
            <a:ext cx="5847184" cy="4844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 smtClean="0">
                <a:latin typeface="Calibri" pitchFamily="34" charset="0"/>
              </a:rPr>
              <a:t>(</a:t>
            </a:r>
            <a:r>
              <a:rPr lang="en-GB" sz="2400" dirty="0">
                <a:latin typeface="Calibri" pitchFamily="34" charset="0"/>
              </a:rPr>
              <a:t>b) If the thesis otherwise fulfils the criteria but </a:t>
            </a:r>
            <a:r>
              <a:rPr lang="en-GB" sz="2400" b="1" dirty="0">
                <a:latin typeface="Calibri" pitchFamily="34" charset="0"/>
              </a:rPr>
              <a:t>requires minor amendments </a:t>
            </a:r>
            <a:r>
              <a:rPr lang="en-GB" sz="2400" dirty="0">
                <a:latin typeface="Calibri" pitchFamily="34" charset="0"/>
              </a:rPr>
              <a:t>and if the candidate satisfies the examiners in all other parts of the examination, the examiners may require the candidate to make amendments specified by them, </a:t>
            </a:r>
            <a:r>
              <a:rPr lang="en-GB" sz="2400" b="1" dirty="0">
                <a:latin typeface="Calibri" pitchFamily="34" charset="0"/>
              </a:rPr>
              <a:t>within a time limit to be specified by the examiners; this may be up to a maximum of twelve months</a:t>
            </a:r>
            <a:r>
              <a:rPr lang="en-GB" sz="2400" dirty="0">
                <a:latin typeface="Calibri" pitchFamily="34" charset="0"/>
              </a:rPr>
              <a:t>. The amended thesis must be submitted to the examiners (or one of the examiners, nominated by them) for confirmation that the amendments are satisfactory.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41168"/>
            <a:ext cx="1622926" cy="10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itchFamily="34" charset="0"/>
              </a:rPr>
              <a:t>What are examiners looking for?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730152" cy="43434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What seven decisions can examiners reach?</a:t>
            </a:r>
          </a:p>
          <a:p>
            <a:endParaRPr lang="en-GB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627784" y="1752600"/>
            <a:ext cx="6135216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200" dirty="0">
                <a:latin typeface="Calibri" pitchFamily="34" charset="0"/>
              </a:rPr>
              <a:t>(c) If the thesis, though </a:t>
            </a:r>
            <a:r>
              <a:rPr lang="en-GB" sz="2200" b="1" dirty="0">
                <a:latin typeface="Calibri" pitchFamily="34" charset="0"/>
              </a:rPr>
              <a:t>inadequate</a:t>
            </a:r>
            <a:r>
              <a:rPr lang="en-GB" sz="2200" dirty="0">
                <a:latin typeface="Calibri" pitchFamily="34" charset="0"/>
              </a:rPr>
              <a:t>, shall seem of sufficient merit to justify such action, the examiners may determine that the candidate be permitted to re-present his/her thesis in a </a:t>
            </a:r>
            <a:r>
              <a:rPr lang="en-GB" sz="2200" b="1" dirty="0">
                <a:latin typeface="Calibri" pitchFamily="34" charset="0"/>
              </a:rPr>
              <a:t>revised form within 18 months</a:t>
            </a:r>
            <a:r>
              <a:rPr lang="en-GB" sz="2200" dirty="0">
                <a:latin typeface="Calibri" pitchFamily="34" charset="0"/>
              </a:rPr>
              <a:t>. Examiners must not, however, make such a decision without submitting the candidate to an oral examination. The examiners may at their discretion exempt from a further oral examination, on re-presentation of his/her thesis, a candidate who under this regulation has been permitted to re-present it in a revised form.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41168"/>
            <a:ext cx="1622926" cy="10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2259</TotalTime>
  <Words>1603</Words>
  <Application>Microsoft Office PowerPoint</Application>
  <PresentationFormat>On-screen Show (4:3)</PresentationFormat>
  <Paragraphs>135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Surviving the PhD Viva</vt:lpstr>
      <vt:lpstr>Outline</vt:lpstr>
      <vt:lpstr>What is the PhD viva?</vt:lpstr>
      <vt:lpstr>How does it work? </vt:lpstr>
      <vt:lpstr>How does it work? </vt:lpstr>
      <vt:lpstr>How does it work? </vt:lpstr>
      <vt:lpstr>What are examiners looking for? </vt:lpstr>
      <vt:lpstr>What are examiners looking for? </vt:lpstr>
      <vt:lpstr>What are examiners looking for? </vt:lpstr>
      <vt:lpstr>What are examiners looking for? </vt:lpstr>
      <vt:lpstr>What are examiners looking for? </vt:lpstr>
      <vt:lpstr>What are examiners looking for? </vt:lpstr>
      <vt:lpstr>What are examiners looking for? </vt:lpstr>
      <vt:lpstr>What are examiners looking for? </vt:lpstr>
      <vt:lpstr>What are examiners looking for? </vt:lpstr>
      <vt:lpstr>What are examiners looking for? </vt:lpstr>
      <vt:lpstr>What are examiners looking for? </vt:lpstr>
      <vt:lpstr>Preparing for the viva</vt:lpstr>
      <vt:lpstr>Preparing for the viva</vt:lpstr>
      <vt:lpstr>Preparing for the viva</vt:lpstr>
      <vt:lpstr>Preparing for the viva </vt:lpstr>
      <vt:lpstr>Preparing for the viva </vt:lpstr>
      <vt:lpstr>Common viva surprises</vt:lpstr>
      <vt:lpstr>Further resources</vt:lpstr>
    </vt:vector>
  </TitlesOfParts>
  <Company>Birkbeck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Emotions at Work: The Good, The Bad, and The Toxic</dc:title>
  <dc:creator>Rob Briner</dc:creator>
  <cp:lastModifiedBy>Ben Winyard</cp:lastModifiedBy>
  <cp:revision>75</cp:revision>
  <cp:lastPrinted>1601-01-01T00:00:00Z</cp:lastPrinted>
  <dcterms:created xsi:type="dcterms:W3CDTF">2004-03-12T16:10:45Z</dcterms:created>
  <dcterms:modified xsi:type="dcterms:W3CDTF">2017-05-11T09:35:41Z</dcterms:modified>
</cp:coreProperties>
</file>