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57" r:id="rId3"/>
    <p:sldId id="269" r:id="rId4"/>
    <p:sldId id="258" r:id="rId5"/>
    <p:sldId id="272" r:id="rId6"/>
    <p:sldId id="259" r:id="rId7"/>
    <p:sldId id="260" r:id="rId8"/>
    <p:sldId id="261" r:id="rId9"/>
    <p:sldId id="263" r:id="rId10"/>
    <p:sldId id="264" r:id="rId11"/>
    <p:sldId id="265" r:id="rId12"/>
    <p:sldId id="274" r:id="rId13"/>
    <p:sldId id="273" r:id="rId14"/>
    <p:sldId id="266" r:id="rId15"/>
    <p:sldId id="275" r:id="rId16"/>
    <p:sldId id="270" r:id="rId17"/>
    <p:sldId id="277" r:id="rId18"/>
    <p:sldId id="262" r:id="rId19"/>
    <p:sldId id="271" r:id="rId20"/>
    <p:sldId id="276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08B73-63A1-46DD-B9D7-5A419A72DE4C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05C1-792A-4BAB-BDE2-780014475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88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0B52E7-6219-4571-9C83-CCDF8B0C359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385D68-AC9C-4298-870D-E17781C2A37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j.fraser@bbk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Time management for PHD students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Dr Jennifer Fraser (</a:t>
            </a:r>
            <a:r>
              <a:rPr lang="en-GB" sz="2400" dirty="0" smtClean="0">
                <a:latin typeface="Calibri" panose="020F0502020204030204" pitchFamily="34" charset="0"/>
                <a:hlinkClick r:id="rId2"/>
              </a:rPr>
              <a:t>j.fraser@bbk.ac.uk</a:t>
            </a:r>
            <a:r>
              <a:rPr lang="en-GB" sz="2400" dirty="0" smtClean="0">
                <a:latin typeface="Calibri" panose="020F0502020204030204" pitchFamily="34" charset="0"/>
              </a:rPr>
              <a:t>) 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083459"/>
            <a:ext cx="1379653" cy="616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Planning and implementation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988840"/>
            <a:ext cx="8153400" cy="352839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There are 168 hours in every week.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Deducting the total (from the previous page) from 168 gives us the number of hours we have to dedicate to our PhDs.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This exercise gives us information about the time that we have and the demands on our time outside of our PhD.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Planning and implementation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3886200" cy="45720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Calibri" panose="020F0502020204030204" pitchFamily="34" charset="0"/>
              </a:rPr>
              <a:t>Distinguish between goals and tasks – tasks help us achieve goals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Time and tasks then need to be allocated on the basis of: priority, important, pending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Lists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Charts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Post-it notes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Brainstorming (mind maps)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284984"/>
            <a:ext cx="4078567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Planning and implementation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3886200" cy="4572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Have a long-term overview of the project – deadlines for each part of the project against the 3-5 years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Have a yearly overview of the project – what needs to be accomplished this year and what are the deadlines?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024336" cy="4534290"/>
          </a:xfrm>
        </p:spPr>
      </p:pic>
    </p:spTree>
    <p:extLst>
      <p:ext uri="{BB962C8B-B14F-4D97-AF65-F5344CB8AC3E}">
        <p14:creationId xmlns:p14="http://schemas.microsoft.com/office/powerpoint/2010/main" val="35048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Planning and implementation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Have medium and short-term strategies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Use a diary (electronic or paper)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Anchored planning: according to schedules</a:t>
            </a:r>
          </a:p>
          <a:p>
            <a:r>
              <a:rPr lang="en-GB" dirty="0">
                <a:latin typeface="Calibri" panose="020F0502020204030204" pitchFamily="34" charset="0"/>
              </a:rPr>
              <a:t>Contingency planning: plan A, if fails, plan B</a:t>
            </a:r>
          </a:p>
          <a:p>
            <a:r>
              <a:rPr lang="en-GB" dirty="0">
                <a:latin typeface="Calibri" panose="020F0502020204030204" pitchFamily="34" charset="0"/>
              </a:rPr>
              <a:t>Leeway hours: in case something goes </a:t>
            </a:r>
            <a:r>
              <a:rPr lang="en-GB" dirty="0" smtClean="0">
                <a:latin typeface="Calibri" panose="020F0502020204030204" pitchFamily="34" charset="0"/>
              </a:rPr>
              <a:t>wrong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414696" cy="2952328"/>
          </a:xfrm>
        </p:spPr>
      </p:pic>
    </p:spTree>
    <p:extLst>
      <p:ext uri="{BB962C8B-B14F-4D97-AF65-F5344CB8AC3E}">
        <p14:creationId xmlns:p14="http://schemas.microsoft.com/office/powerpoint/2010/main" val="14990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48400372"/>
              </p:ext>
            </p:extLst>
          </p:nvPr>
        </p:nvGraphicFramePr>
        <p:xfrm>
          <a:off x="251520" y="0"/>
          <a:ext cx="7992888" cy="725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111"/>
                <a:gridCol w="999111"/>
                <a:gridCol w="865897"/>
                <a:gridCol w="1132325"/>
                <a:gridCol w="999111"/>
                <a:gridCol w="999111"/>
                <a:gridCol w="999111"/>
                <a:gridCol w="999111"/>
              </a:tblGrid>
              <a:tr h="283251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Monday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Tuesday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Wednesday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Thursday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Friday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Saturday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Sunday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6.00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7.00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8.00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9.00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10.00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11.00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12.00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13.00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14.00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15.00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16.00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17.00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18.00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19.00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20.00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21.00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22.00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23.00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24.00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91996411"/>
              </p:ext>
            </p:extLst>
          </p:nvPr>
        </p:nvGraphicFramePr>
        <p:xfrm>
          <a:off x="251520" y="0"/>
          <a:ext cx="7992888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111"/>
                <a:gridCol w="999111"/>
                <a:gridCol w="1098122"/>
                <a:gridCol w="900100"/>
                <a:gridCol w="999111"/>
                <a:gridCol w="999111"/>
                <a:gridCol w="999111"/>
                <a:gridCol w="999111"/>
              </a:tblGrid>
              <a:tr h="283251">
                <a:tc>
                  <a:txBody>
                    <a:bodyPr/>
                    <a:lstStyle/>
                    <a:p>
                      <a:endParaRPr lang="en-GB" sz="14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Monday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Tuesday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Wednesday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Thursday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Friday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Saturday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Calibri" panose="020F0502020204030204" pitchFamily="34" charset="0"/>
                        </a:rPr>
                        <a:t>Sunday</a:t>
                      </a:r>
                      <a:endParaRPr lang="en-GB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6.00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 pitchFamily="34" charset="0"/>
                        </a:rPr>
                        <a:t>*Abstract</a:t>
                      </a:r>
                      <a:r>
                        <a:rPr lang="en-GB" sz="1200" baseline="0" dirty="0" smtClean="0">
                          <a:latin typeface="Calibri" pitchFamily="34" charset="0"/>
                        </a:rPr>
                        <a:t> for SRHE due</a:t>
                      </a:r>
                      <a:endParaRPr lang="en-GB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" pitchFamily="34" charset="0"/>
                        </a:rPr>
                        <a:t>*Article for JFS</a:t>
                      </a:r>
                      <a:r>
                        <a:rPr lang="en-GB" sz="1200" baseline="0" dirty="0" smtClean="0">
                          <a:latin typeface="Calibri" pitchFamily="34" charset="0"/>
                        </a:rPr>
                        <a:t> due</a:t>
                      </a:r>
                      <a:endParaRPr lang="en-GB" sz="1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7.00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8.00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9.00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Writing group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10.00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Library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11.00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12.00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13.00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14.00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Tutorials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Tutorials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15.00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16.00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To do: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>
                          <a:latin typeface="Calibri" pitchFamily="34" charset="0"/>
                        </a:rPr>
                        <a:t>Revise Weds</a:t>
                      </a:r>
                      <a:r>
                        <a:rPr lang="en-GB" baseline="0" dirty="0" smtClean="0">
                          <a:latin typeface="Calibri" pitchFamily="34" charset="0"/>
                        </a:rPr>
                        <a:t> lecture slides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latin typeface="Calibri" pitchFamily="34" charset="0"/>
                        </a:rPr>
                        <a:t>Final edit and proof of JFS article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baseline="0" dirty="0" smtClean="0">
                          <a:latin typeface="Calibri" pitchFamily="34" charset="0"/>
                        </a:rPr>
                        <a:t>Grade essays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 smtClean="0">
                        <a:latin typeface="Calibri" pitchFamily="34" charset="0"/>
                      </a:endParaRPr>
                    </a:p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17.00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18.00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Lecture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Lecture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19.00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20.00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21.00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39901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" panose="020F0502020204030204" pitchFamily="34" charset="0"/>
                        </a:rPr>
                        <a:t>22.00</a:t>
                      </a:r>
                      <a:endParaRPr lang="en-GB" sz="1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0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Planning and implementation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When and how we work is as important as how much we work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Know your energy levels</a:t>
            </a:r>
          </a:p>
          <a:p>
            <a:pPr lvl="2"/>
            <a:r>
              <a:rPr lang="en-GB" dirty="0" smtClean="0">
                <a:latin typeface="Calibri" panose="020F0502020204030204" pitchFamily="34" charset="0"/>
              </a:rPr>
              <a:t>Different seasonal, monthly, weekly, daily rhythms</a:t>
            </a:r>
          </a:p>
          <a:p>
            <a:pPr lvl="2"/>
            <a:r>
              <a:rPr lang="en-GB" dirty="0" smtClean="0">
                <a:latin typeface="Calibri" panose="020F0502020204030204" pitchFamily="34" charset="0"/>
              </a:rPr>
              <a:t>Morning or evening person?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Choose a good space to work in</a:t>
            </a:r>
          </a:p>
          <a:p>
            <a:pPr lvl="2"/>
            <a:r>
              <a:rPr lang="en-GB" dirty="0" smtClean="0">
                <a:latin typeface="Calibri" panose="020F0502020204030204" pitchFamily="34" charset="0"/>
              </a:rPr>
              <a:t>Office, lab, library, home, coffee shop?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Develop regular, consistent working habits 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More productive over long term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Mitigate against motivation issues and vagueness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Planning and implementation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7"/>
            <a:ext cx="3168352" cy="4750209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11960" y="1772816"/>
            <a:ext cx="4519141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Learn to say no</a:t>
            </a:r>
          </a:p>
          <a:p>
            <a:r>
              <a:rPr lang="en-GB" dirty="0">
                <a:latin typeface="Calibri" panose="020F0502020204030204" pitchFamily="34" charset="0"/>
              </a:rPr>
              <a:t>Why am I saying yes?</a:t>
            </a:r>
          </a:p>
          <a:p>
            <a:r>
              <a:rPr lang="en-GB" dirty="0">
                <a:latin typeface="Calibri" panose="020F0502020204030204" pitchFamily="34" charset="0"/>
              </a:rPr>
              <a:t>What will I have to give up to fit this new thing in</a:t>
            </a:r>
            <a:r>
              <a:rPr lang="en-GB" dirty="0" smtClean="0">
                <a:latin typeface="Calibri" panose="020F0502020204030204" pitchFamily="34" charset="0"/>
              </a:rPr>
              <a:t>?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Positive no’s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‘That sounds like a great opportunity, but I just can’t take on any additional commitments at this time.’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‘I wish I could take on x, but I just can’t this term.’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Protect holiday time by saying no to things that will interfere</a:t>
            </a: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3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Monitoring and evaluation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Control distractions and time wasters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Email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Closed doors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Allocate specific time to writing and stick to them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Organise research and files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</a:rPr>
              <a:t>Use scheduling tools and software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580953"/>
            <a:ext cx="3886200" cy="2588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Conclusions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3"/>
            <a:ext cx="2880320" cy="4318371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60032" y="1772816"/>
            <a:ext cx="3886200" cy="4572000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Calibri" panose="020F0502020204030204" pitchFamily="34" charset="0"/>
              </a:rPr>
              <a:t>Be aware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Your rhythms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Your goals and tasks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Your attitudes to time and goals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Your behaviour toward time and </a:t>
            </a:r>
            <a:r>
              <a:rPr lang="en-GB" dirty="0" smtClean="0">
                <a:latin typeface="Calibri" panose="020F0502020204030204" pitchFamily="34" charset="0"/>
              </a:rPr>
              <a:t>goals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Learn to say no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Make your PhD the most important thing you do every day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Outline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60032" y="1844824"/>
            <a:ext cx="3886200" cy="45720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Calibri" panose="020F0502020204030204" pitchFamily="34" charset="0"/>
              </a:rPr>
              <a:t>Common time management problems</a:t>
            </a:r>
          </a:p>
          <a:p>
            <a:r>
              <a:rPr lang="en-GB" dirty="0">
                <a:latin typeface="Calibri" panose="020F0502020204030204" pitchFamily="34" charset="0"/>
              </a:rPr>
              <a:t>Concept of time management?</a:t>
            </a:r>
          </a:p>
          <a:p>
            <a:r>
              <a:rPr lang="en-GB" dirty="0">
                <a:latin typeface="Calibri" panose="020F0502020204030204" pitchFamily="34" charset="0"/>
              </a:rPr>
              <a:t>Awareness of expectations and time use</a:t>
            </a:r>
          </a:p>
          <a:p>
            <a:r>
              <a:rPr lang="en-GB" dirty="0">
                <a:latin typeface="Calibri" panose="020F0502020204030204" pitchFamily="34" charset="0"/>
              </a:rPr>
              <a:t>Planning </a:t>
            </a:r>
          </a:p>
          <a:p>
            <a:r>
              <a:rPr lang="en-GB" dirty="0">
                <a:latin typeface="Calibri" panose="020F0502020204030204" pitchFamily="34" charset="0"/>
              </a:rPr>
              <a:t>Monitoring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71914"/>
            <a:ext cx="4032448" cy="26777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Further resources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libri" pitchFamily="34" charset="0"/>
              </a:rPr>
              <a:t>Joan </a:t>
            </a:r>
            <a:r>
              <a:rPr lang="en-GB" dirty="0" err="1" smtClean="0">
                <a:latin typeface="Calibri" pitchFamily="34" charset="0"/>
              </a:rPr>
              <a:t>Bolker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i="1" dirty="0" smtClean="0">
                <a:latin typeface="Calibri" pitchFamily="34" charset="0"/>
              </a:rPr>
              <a:t>Writing Your Dissertation in Fifteen Minutes a Day: A Guide to Starting, Revising, and Finishing Your Doctoral Thesis</a:t>
            </a:r>
            <a:r>
              <a:rPr lang="en-GB" dirty="0" smtClean="0">
                <a:latin typeface="Calibri" pitchFamily="34" charset="0"/>
              </a:rPr>
              <a:t> (New York: Henry Holt, 1998)</a:t>
            </a:r>
          </a:p>
          <a:p>
            <a:r>
              <a:rPr lang="en-GB" dirty="0" smtClean="0">
                <a:latin typeface="Calibri" pitchFamily="34" charset="0"/>
              </a:rPr>
              <a:t>Rowena Murray, </a:t>
            </a:r>
            <a:r>
              <a:rPr lang="en-GB" i="1" dirty="0" smtClean="0">
                <a:latin typeface="Calibri" pitchFamily="34" charset="0"/>
              </a:rPr>
              <a:t>How to Write a Thesis</a:t>
            </a:r>
            <a:r>
              <a:rPr lang="en-GB" dirty="0" smtClean="0">
                <a:latin typeface="Calibri" pitchFamily="34" charset="0"/>
              </a:rPr>
              <a:t> (Maidenhead: Open University, 2006)</a:t>
            </a:r>
          </a:p>
          <a:p>
            <a:r>
              <a:rPr lang="en-GB" dirty="0" smtClean="0">
                <a:latin typeface="Calibri" pitchFamily="34" charset="0"/>
              </a:rPr>
              <a:t>Rena Seltzer, </a:t>
            </a:r>
            <a:r>
              <a:rPr lang="en-GB" i="1" dirty="0" smtClean="0">
                <a:latin typeface="Calibri" pitchFamily="34" charset="0"/>
              </a:rPr>
              <a:t>The Coach’s Guide For Women Professors Who Want a Successful Career and a Well-Balanced Life </a:t>
            </a:r>
            <a:r>
              <a:rPr lang="en-GB" dirty="0" smtClean="0">
                <a:latin typeface="Calibri" pitchFamily="34" charset="0"/>
              </a:rPr>
              <a:t>(Sterling, VA: Stylus, 2015)</a:t>
            </a:r>
          </a:p>
          <a:p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Common time management problems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3886200" cy="457200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High workload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Planning too optimistically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Deadline pressure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Procrastination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Deadlines not met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Demands from all parts of our lives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Others?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024336" cy="45409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Concept of time management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Calibri" panose="020F0502020204030204" pitchFamily="34" charset="0"/>
              </a:rPr>
              <a:t>The </a:t>
            </a:r>
            <a:r>
              <a:rPr lang="en-GB" dirty="0">
                <a:latin typeface="Calibri" panose="020F0502020204030204" pitchFamily="34" charset="0"/>
              </a:rPr>
              <a:t>impossibility of managing time</a:t>
            </a:r>
          </a:p>
          <a:p>
            <a:r>
              <a:rPr lang="en-GB" dirty="0">
                <a:latin typeface="Calibri" panose="020F0502020204030204" pitchFamily="34" charset="0"/>
              </a:rPr>
              <a:t>How we manage ourselves and our lives</a:t>
            </a:r>
          </a:p>
          <a:p>
            <a:r>
              <a:rPr lang="en-GB" dirty="0">
                <a:latin typeface="Calibri" panose="020F0502020204030204" pitchFamily="34" charset="0"/>
              </a:rPr>
              <a:t>Time management as a major academic skill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3590753" cy="23950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Concept of time management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38862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Three main aspects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Preparation or awareness (what, when, where)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Planning and implementation (how, focus on priorities)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Monitoring and evaluation (what works, what does not)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2880320" cy="4331054"/>
          </a:xfrm>
        </p:spPr>
      </p:pic>
    </p:spTree>
    <p:extLst>
      <p:ext uri="{BB962C8B-B14F-4D97-AF65-F5344CB8AC3E}">
        <p14:creationId xmlns:p14="http://schemas.microsoft.com/office/powerpoint/2010/main" val="37954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Preparation and awareness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7842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Awareness </a:t>
            </a:r>
            <a:r>
              <a:rPr lang="en-GB" dirty="0">
                <a:latin typeface="Calibri" panose="020F0502020204030204" pitchFamily="34" charset="0"/>
              </a:rPr>
              <a:t>of </a:t>
            </a:r>
            <a:r>
              <a:rPr lang="en-GB" dirty="0" smtClean="0">
                <a:latin typeface="Calibri" panose="020F0502020204030204" pitchFamily="34" charset="0"/>
              </a:rPr>
              <a:t>expectations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Be clear about our goals</a:t>
            </a:r>
          </a:p>
          <a:p>
            <a:r>
              <a:rPr lang="en-GB" dirty="0">
                <a:latin typeface="Calibri" panose="020F0502020204030204" pitchFamily="34" charset="0"/>
              </a:rPr>
              <a:t>What is and what is not part of a PhD?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Knowing our obligations in and outside of the PhD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876867" cy="25858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Preparation and awareness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95936" y="1700808"/>
            <a:ext cx="4735165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Awareness of how we use time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Keep </a:t>
            </a:r>
            <a:r>
              <a:rPr lang="en-GB" dirty="0">
                <a:latin typeface="Calibri" panose="020F0502020204030204" pitchFamily="34" charset="0"/>
              </a:rPr>
              <a:t>a diary for a day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All activities</a:t>
            </a:r>
          </a:p>
          <a:p>
            <a:pPr lvl="1"/>
            <a:r>
              <a:rPr lang="en-GB" dirty="0">
                <a:latin typeface="Calibri" panose="020F0502020204030204" pitchFamily="34" charset="0"/>
              </a:rPr>
              <a:t>15 minute intervals</a:t>
            </a:r>
          </a:p>
          <a:p>
            <a:r>
              <a:rPr lang="en-GB" dirty="0">
                <a:latin typeface="Calibri" panose="020F0502020204030204" pitchFamily="34" charset="0"/>
              </a:rPr>
              <a:t>What are you doing well?</a:t>
            </a:r>
          </a:p>
          <a:p>
            <a:r>
              <a:rPr lang="en-GB" dirty="0">
                <a:latin typeface="Calibri" panose="020F0502020204030204" pitchFamily="34" charset="0"/>
              </a:rPr>
              <a:t>What would you like to improve?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What </a:t>
            </a:r>
            <a:r>
              <a:rPr lang="en-GB" dirty="0">
                <a:latin typeface="Calibri" panose="020F0502020204030204" pitchFamily="34" charset="0"/>
              </a:rPr>
              <a:t>is wasting your time?</a:t>
            </a:r>
          </a:p>
          <a:p>
            <a:r>
              <a:rPr lang="en-GB" dirty="0">
                <a:latin typeface="Calibri" panose="020F0502020204030204" pitchFamily="34" charset="0"/>
              </a:rPr>
              <a:t>What is saving you time?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5"/>
            <a:ext cx="3096344" cy="4385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Planning and implementation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Requires knowing ourselves and our rhythms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Long term view, prioritising tasks, weekly &amp; daily list of tasks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3"/>
            <a:ext cx="2952328" cy="4426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600200"/>
            <a:ext cx="8153400" cy="44958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</a:t>
            </a:r>
            <a:endParaRPr lang="en-GB" sz="18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83844"/>
              </p:ext>
            </p:extLst>
          </p:nvPr>
        </p:nvGraphicFramePr>
        <p:xfrm>
          <a:off x="179512" y="188640"/>
          <a:ext cx="8784976" cy="6530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8555"/>
                <a:gridCol w="2179193"/>
                <a:gridCol w="1417228"/>
              </a:tblGrid>
              <a:tr h="447022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Activity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Calculation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Each total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 of hours of sleep each 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x7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22"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 of hours per day grooming (washing,</a:t>
                      </a:r>
                      <a:r>
                        <a:rPr kumimoji="0" lang="en-GB" sz="1800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dressing etc.)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x7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22"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 of hours for meals/snacks per day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x7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travel time (weekdays)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x7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 travel time (weekends)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x2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71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 of hours of work (paid or voluntary employment) per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71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Estimated number of hours in scheduled lectures, tutorials, lab time etc. per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715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Number of average hours per week on leisure, family and social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22"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Chores, domestic and family responsibilities etc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22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Leeway hours + 7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47022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anose="020F0502020204030204" pitchFamily="34" charset="0"/>
                        </a:rPr>
                        <a:t>              Grand total =</a:t>
                      </a:r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647</TotalTime>
  <Words>871</Words>
  <Application>Microsoft Office PowerPoint</Application>
  <PresentationFormat>On-screen Show (4:3)</PresentationFormat>
  <Paragraphs>185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Time management for PHD students</vt:lpstr>
      <vt:lpstr>Outline</vt:lpstr>
      <vt:lpstr>Common time management problems</vt:lpstr>
      <vt:lpstr>Concept of time management</vt:lpstr>
      <vt:lpstr>Concept of time management</vt:lpstr>
      <vt:lpstr>Preparation and awareness</vt:lpstr>
      <vt:lpstr>Preparation and awareness</vt:lpstr>
      <vt:lpstr>Planning and implementation</vt:lpstr>
      <vt:lpstr>PowerPoint Presentation</vt:lpstr>
      <vt:lpstr>Planning and implementation</vt:lpstr>
      <vt:lpstr>Planning and implementation</vt:lpstr>
      <vt:lpstr>Planning and implementation</vt:lpstr>
      <vt:lpstr>Planning and implementation</vt:lpstr>
      <vt:lpstr>PowerPoint Presentation</vt:lpstr>
      <vt:lpstr>PowerPoint Presentation</vt:lpstr>
      <vt:lpstr>Planning and implementation</vt:lpstr>
      <vt:lpstr>Planning and implementation</vt:lpstr>
      <vt:lpstr>Monitoring and evaluation</vt:lpstr>
      <vt:lpstr>Conclusions</vt:lpstr>
      <vt:lpstr>Further resources</vt:lpstr>
    </vt:vector>
  </TitlesOfParts>
  <Company>Birkbeck - Dept of Psychology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 for PHD students</dc:title>
  <dc:creator>Jennifer Fraser</dc:creator>
  <cp:lastModifiedBy>Ben Winyard</cp:lastModifiedBy>
  <cp:revision>30</cp:revision>
  <dcterms:created xsi:type="dcterms:W3CDTF">2011-11-25T13:19:06Z</dcterms:created>
  <dcterms:modified xsi:type="dcterms:W3CDTF">2017-05-11T09:35:54Z</dcterms:modified>
</cp:coreProperties>
</file>