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73" r:id="rId3"/>
    <p:sldId id="283" r:id="rId4"/>
    <p:sldId id="274" r:id="rId5"/>
    <p:sldId id="281" r:id="rId6"/>
    <p:sldId id="278" r:id="rId7"/>
    <p:sldId id="282" r:id="rId8"/>
    <p:sldId id="286" r:id="rId9"/>
    <p:sldId id="279" r:id="rId10"/>
    <p:sldId id="263" r:id="rId11"/>
    <p:sldId id="264" r:id="rId12"/>
    <p:sldId id="265" r:id="rId13"/>
    <p:sldId id="266" r:id="rId14"/>
    <p:sldId id="287" r:id="rId15"/>
    <p:sldId id="289" r:id="rId16"/>
    <p:sldId id="288" r:id="rId17"/>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5pPr>
    <a:lvl6pPr marL="2286000" algn="l" defTabSz="914400" rtl="0" eaLnBrk="1" latinLnBrk="0" hangingPunct="1">
      <a:defRPr sz="2400" kern="1200">
        <a:solidFill>
          <a:schemeClr val="tx1"/>
        </a:solidFill>
        <a:latin typeface="Arial" charset="0"/>
        <a:ea typeface="ＭＳ Ｐゴシック" pitchFamily="-80" charset="-128"/>
        <a:cs typeface="+mn-cs"/>
      </a:defRPr>
    </a:lvl6pPr>
    <a:lvl7pPr marL="2743200" algn="l" defTabSz="914400" rtl="0" eaLnBrk="1" latinLnBrk="0" hangingPunct="1">
      <a:defRPr sz="2400" kern="1200">
        <a:solidFill>
          <a:schemeClr val="tx1"/>
        </a:solidFill>
        <a:latin typeface="Arial" charset="0"/>
        <a:ea typeface="ＭＳ Ｐゴシック" pitchFamily="-80" charset="-128"/>
        <a:cs typeface="+mn-cs"/>
      </a:defRPr>
    </a:lvl7pPr>
    <a:lvl8pPr marL="3200400" algn="l" defTabSz="914400" rtl="0" eaLnBrk="1" latinLnBrk="0" hangingPunct="1">
      <a:defRPr sz="2400" kern="1200">
        <a:solidFill>
          <a:schemeClr val="tx1"/>
        </a:solidFill>
        <a:latin typeface="Arial" charset="0"/>
        <a:ea typeface="ＭＳ Ｐゴシック" pitchFamily="-80" charset="-128"/>
        <a:cs typeface="+mn-cs"/>
      </a:defRPr>
    </a:lvl8pPr>
    <a:lvl9pPr marL="3657600" algn="l" defTabSz="914400" rtl="0" eaLnBrk="1" latinLnBrk="0" hangingPunct="1">
      <a:defRPr sz="2400" kern="1200">
        <a:solidFill>
          <a:schemeClr val="tx1"/>
        </a:solidFill>
        <a:latin typeface="Arial" charset="0"/>
        <a:ea typeface="ＭＳ Ｐゴシック"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0" autoAdjust="0"/>
    <p:restoredTop sz="90898" autoAdjust="0"/>
  </p:normalViewPr>
  <p:slideViewPr>
    <p:cSldViewPr>
      <p:cViewPr varScale="1">
        <p:scale>
          <a:sx n="61" d="100"/>
          <a:sy n="61" d="100"/>
        </p:scale>
        <p:origin x="169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FDE0C1-5551-4481-B05D-A63719D643A1}" type="datetimeFigureOut">
              <a:rPr lang="en-GB" smtClean="0"/>
              <a:t>31/08/2016</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5E9667-0E7C-493B-9401-7C6B3AD136AB}" type="slidenum">
              <a:rPr lang="en-GB" smtClean="0"/>
              <a:t>‹#›</a:t>
            </a:fld>
            <a:endParaRPr lang="en-GB"/>
          </a:p>
        </p:txBody>
      </p:sp>
    </p:spTree>
    <p:extLst>
      <p:ext uri="{BB962C8B-B14F-4D97-AF65-F5344CB8AC3E}">
        <p14:creationId xmlns:p14="http://schemas.microsoft.com/office/powerpoint/2010/main" val="1036928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D36D29-4E64-4982-BCFE-D2E27396C9BF}" type="datetimeFigureOut">
              <a:rPr lang="en-GB" smtClean="0"/>
              <a:pPr/>
              <a:t>31/08/2016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4507F4-13ED-4D29-A526-92FEC5359048}" type="slidenum">
              <a:rPr lang="en-GB" smtClean="0"/>
              <a:pPr/>
              <a:t>‹#›</a:t>
            </a:fld>
            <a:endParaRPr lang="en-GB" dirty="0"/>
          </a:p>
        </p:txBody>
      </p:sp>
    </p:spTree>
    <p:extLst>
      <p:ext uri="{BB962C8B-B14F-4D97-AF65-F5344CB8AC3E}">
        <p14:creationId xmlns:p14="http://schemas.microsoft.com/office/powerpoint/2010/main" val="2944860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4507F4-13ED-4D29-A526-92FEC5359048}" type="slidenum">
              <a:rPr lang="en-GB" smtClean="0"/>
              <a:pPr/>
              <a:t>1</a:t>
            </a:fld>
            <a:endParaRPr lang="en-GB" dirty="0"/>
          </a:p>
        </p:txBody>
      </p:sp>
    </p:spTree>
    <p:extLst>
      <p:ext uri="{BB962C8B-B14F-4D97-AF65-F5344CB8AC3E}">
        <p14:creationId xmlns:p14="http://schemas.microsoft.com/office/powerpoint/2010/main" val="1959448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A11273-495C-46D1-9A44-3A747A6BB9B4}" type="slidenum">
              <a:rPr lang="en-GB" smtClean="0"/>
              <a:pPr/>
              <a:t>6</a:t>
            </a:fld>
            <a:endParaRPr lang="en-GB" dirty="0" smtClean="0"/>
          </a:p>
        </p:txBody>
      </p:sp>
    </p:spTree>
    <p:extLst>
      <p:ext uri="{BB962C8B-B14F-4D97-AF65-F5344CB8AC3E}">
        <p14:creationId xmlns:p14="http://schemas.microsoft.com/office/powerpoint/2010/main" val="3525046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59440E-B0AA-4EAA-AD64-855268BBEF28}" type="slidenum">
              <a:rPr lang="en-US" smtClean="0"/>
              <a:pPr/>
              <a:t>8</a:t>
            </a:fld>
            <a:endParaRPr lang="en-US" dirty="0" smtClean="0"/>
          </a:p>
        </p:txBody>
      </p:sp>
    </p:spTree>
    <p:extLst>
      <p:ext uri="{BB962C8B-B14F-4D97-AF65-F5344CB8AC3E}">
        <p14:creationId xmlns:p14="http://schemas.microsoft.com/office/powerpoint/2010/main" val="262326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4507F4-13ED-4D29-A526-92FEC5359048}" type="slidenum">
              <a:rPr lang="en-GB" smtClean="0"/>
              <a:pPr/>
              <a:t>10</a:t>
            </a:fld>
            <a:endParaRPr lang="en-GB" dirty="0"/>
          </a:p>
        </p:txBody>
      </p:sp>
    </p:spTree>
    <p:extLst>
      <p:ext uri="{BB962C8B-B14F-4D97-AF65-F5344CB8AC3E}">
        <p14:creationId xmlns:p14="http://schemas.microsoft.com/office/powerpoint/2010/main" val="1088864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4507F4-13ED-4D29-A526-92FEC5359048}" type="slidenum">
              <a:rPr lang="en-GB" smtClean="0"/>
              <a:pPr/>
              <a:t>11</a:t>
            </a:fld>
            <a:endParaRPr lang="en-GB" dirty="0"/>
          </a:p>
        </p:txBody>
      </p:sp>
    </p:spTree>
    <p:extLst>
      <p:ext uri="{BB962C8B-B14F-4D97-AF65-F5344CB8AC3E}">
        <p14:creationId xmlns:p14="http://schemas.microsoft.com/office/powerpoint/2010/main" val="407166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4507F4-13ED-4D29-A526-92FEC5359048}" type="slidenum">
              <a:rPr lang="en-GB" smtClean="0"/>
              <a:pPr/>
              <a:t>12</a:t>
            </a:fld>
            <a:endParaRPr lang="en-GB" dirty="0"/>
          </a:p>
        </p:txBody>
      </p:sp>
    </p:spTree>
    <p:extLst>
      <p:ext uri="{BB962C8B-B14F-4D97-AF65-F5344CB8AC3E}">
        <p14:creationId xmlns:p14="http://schemas.microsoft.com/office/powerpoint/2010/main" val="78164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84507F4-13ED-4D29-A526-92FEC5359048}" type="slidenum">
              <a:rPr lang="en-GB" smtClean="0"/>
              <a:pPr/>
              <a:t>13</a:t>
            </a:fld>
            <a:endParaRPr lang="en-GB" dirty="0"/>
          </a:p>
        </p:txBody>
      </p:sp>
    </p:spTree>
    <p:extLst>
      <p:ext uri="{BB962C8B-B14F-4D97-AF65-F5344CB8AC3E}">
        <p14:creationId xmlns:p14="http://schemas.microsoft.com/office/powerpoint/2010/main" val="3750933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75E470-3DFD-4FFE-9285-4E17921E2E1B}" type="slidenum">
              <a:rPr lang="en-GB"/>
              <a:pPr/>
              <a:t>15</a:t>
            </a:fld>
            <a:endParaRPr lang="en-GB" dirty="0"/>
          </a:p>
        </p:txBody>
      </p:sp>
    </p:spTree>
    <p:extLst>
      <p:ext uri="{BB962C8B-B14F-4D97-AF65-F5344CB8AC3E}">
        <p14:creationId xmlns:p14="http://schemas.microsoft.com/office/powerpoint/2010/main" val="2645398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E62042C2-3729-4EDB-97AA-EB3E51A29BED}"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406C8B24-1F49-47BF-82AA-7862802655A3}" type="slidenum">
              <a:rPr lang="en-GB"/>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69454CEB-7CE8-49CE-8444-E24DF4695CBF}"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ED78A5BA-A854-478A-B021-D7B0615799C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02979521-5CD9-4931-B99B-FC208BE59728}"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0F1A0E6D-6749-461C-B0C7-4BEC318C15BD}"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dirty="0"/>
          </a:p>
        </p:txBody>
      </p:sp>
      <p:sp>
        <p:nvSpPr>
          <p:cNvPr id="8" name="Footer Placeholder 7"/>
          <p:cNvSpPr>
            <a:spLocks noGrp="1"/>
          </p:cNvSpPr>
          <p:nvPr>
            <p:ph type="ftr" sz="quarter" idx="11"/>
          </p:nvPr>
        </p:nvSpPr>
        <p:spPr/>
        <p:txBody>
          <a:bodyPr/>
          <a:lstStyle>
            <a:lvl1pPr>
              <a:defRPr/>
            </a:lvl1pPr>
          </a:lstStyle>
          <a:p>
            <a:endParaRPr lang="en-GB" dirty="0"/>
          </a:p>
        </p:txBody>
      </p:sp>
      <p:sp>
        <p:nvSpPr>
          <p:cNvPr id="9" name="Slide Number Placeholder 8"/>
          <p:cNvSpPr>
            <a:spLocks noGrp="1"/>
          </p:cNvSpPr>
          <p:nvPr>
            <p:ph type="sldNum" sz="quarter" idx="12"/>
          </p:nvPr>
        </p:nvSpPr>
        <p:spPr/>
        <p:txBody>
          <a:bodyPr/>
          <a:lstStyle>
            <a:lvl1pPr>
              <a:defRPr/>
            </a:lvl1pPr>
          </a:lstStyle>
          <a:p>
            <a:fld id="{9176365A-30B6-44D1-B25E-7A17F50F5BD3}"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dirty="0"/>
          </a:p>
        </p:txBody>
      </p:sp>
      <p:sp>
        <p:nvSpPr>
          <p:cNvPr id="4" name="Footer Placeholder 3"/>
          <p:cNvSpPr>
            <a:spLocks noGrp="1"/>
          </p:cNvSpPr>
          <p:nvPr>
            <p:ph type="ftr" sz="quarter" idx="11"/>
          </p:nvPr>
        </p:nvSpPr>
        <p:spPr/>
        <p:txBody>
          <a:bodyPr/>
          <a:lstStyle>
            <a:lvl1pPr>
              <a:defRPr/>
            </a:lvl1pPr>
          </a:lstStyle>
          <a:p>
            <a:endParaRPr lang="en-GB" dirty="0"/>
          </a:p>
        </p:txBody>
      </p:sp>
      <p:sp>
        <p:nvSpPr>
          <p:cNvPr id="5" name="Slide Number Placeholder 4"/>
          <p:cNvSpPr>
            <a:spLocks noGrp="1"/>
          </p:cNvSpPr>
          <p:nvPr>
            <p:ph type="sldNum" sz="quarter" idx="12"/>
          </p:nvPr>
        </p:nvSpPr>
        <p:spPr/>
        <p:txBody>
          <a:bodyPr/>
          <a:lstStyle>
            <a:lvl1pPr>
              <a:defRPr/>
            </a:lvl1pPr>
          </a:lstStyle>
          <a:p>
            <a:fld id="{CADD1171-42FC-434A-B6D3-CCEB6DD81E1D}"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dirty="0"/>
          </a:p>
        </p:txBody>
      </p:sp>
      <p:sp>
        <p:nvSpPr>
          <p:cNvPr id="3" name="Footer Placeholder 2"/>
          <p:cNvSpPr>
            <a:spLocks noGrp="1"/>
          </p:cNvSpPr>
          <p:nvPr>
            <p:ph type="ftr" sz="quarter" idx="11"/>
          </p:nvPr>
        </p:nvSpPr>
        <p:spPr/>
        <p:txBody>
          <a:bodyPr/>
          <a:lstStyle>
            <a:lvl1pPr>
              <a:defRPr/>
            </a:lvl1pPr>
          </a:lstStyle>
          <a:p>
            <a:endParaRPr lang="en-GB" dirty="0"/>
          </a:p>
        </p:txBody>
      </p:sp>
      <p:sp>
        <p:nvSpPr>
          <p:cNvPr id="4" name="Slide Number Placeholder 3"/>
          <p:cNvSpPr>
            <a:spLocks noGrp="1"/>
          </p:cNvSpPr>
          <p:nvPr>
            <p:ph type="sldNum" sz="quarter" idx="12"/>
          </p:nvPr>
        </p:nvSpPr>
        <p:spPr/>
        <p:txBody>
          <a:bodyPr/>
          <a:lstStyle>
            <a:lvl1pPr>
              <a:defRPr/>
            </a:lvl1pPr>
          </a:lstStyle>
          <a:p>
            <a:fld id="{04A622BB-8881-4D1A-B153-0951DD25BC0D}"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9DF41A49-92F0-4A87-BFC7-BF7064421B03}"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4F019727-CF92-46C4-A23B-2C30D09B9FAD}"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GB"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GB"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3FFEAF03-8718-44CE-BCC6-5128B3EEA558}" type="slidenum">
              <a:rPr lang="en-GB"/>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80" charset="-128"/>
        </a:defRPr>
      </a:lvl2pPr>
      <a:lvl3pPr algn="ctr" rtl="0" eaLnBrk="1" fontAlgn="base" hangingPunct="1">
        <a:spcBef>
          <a:spcPct val="0"/>
        </a:spcBef>
        <a:spcAft>
          <a:spcPct val="0"/>
        </a:spcAft>
        <a:defRPr sz="4400">
          <a:solidFill>
            <a:schemeClr val="tx2"/>
          </a:solidFill>
          <a:latin typeface="Arial" charset="0"/>
          <a:ea typeface="ＭＳ Ｐゴシック" pitchFamily="-80" charset="-128"/>
        </a:defRPr>
      </a:lvl3pPr>
      <a:lvl4pPr algn="ctr" rtl="0" eaLnBrk="1" fontAlgn="base" hangingPunct="1">
        <a:spcBef>
          <a:spcPct val="0"/>
        </a:spcBef>
        <a:spcAft>
          <a:spcPct val="0"/>
        </a:spcAft>
        <a:defRPr sz="4400">
          <a:solidFill>
            <a:schemeClr val="tx2"/>
          </a:solidFill>
          <a:latin typeface="Arial" charset="0"/>
          <a:ea typeface="ＭＳ Ｐゴシック" pitchFamily="-80" charset="-128"/>
        </a:defRPr>
      </a:lvl4pPr>
      <a:lvl5pPr algn="ctr" rtl="0" eaLnBrk="1" fontAlgn="base" hangingPunct="1">
        <a:spcBef>
          <a:spcPct val="0"/>
        </a:spcBef>
        <a:spcAft>
          <a:spcPct val="0"/>
        </a:spcAft>
        <a:defRPr sz="4400">
          <a:solidFill>
            <a:schemeClr val="tx2"/>
          </a:solidFill>
          <a:latin typeface="Arial" charset="0"/>
          <a:ea typeface="ＭＳ Ｐゴシック" pitchFamily="-80"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80"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80"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80"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uk/imgres?imgurl=http://blogs-images.forbes.com/work-in-progress/files/2013/01/stopwatch.jpeg&amp;imgrefurl=http://www.forbes.com/sites/work-in-progress/2013/01/09/winning-your-best-time-management-tool/&amp;usg=__3VxOhAym4RrBfH87FhrpFPOwwk0=&amp;h=368&amp;w=400&amp;sz=28&amp;hl=en&amp;start=2&amp;zoom=1&amp;tbnid=TLBmHz43A4gWEM:&amp;tbnh=114&amp;tbnw=124&amp;ei=w5v3Uaf3ForG7AaTn4CQDw&amp;prev=/search?q=time+management&amp;um=1&amp;sa=N&amp;rlz=1I7DKUK_en&amp;hl=en&amp;tbm=isch&amp;um=1&amp;itbs=1&amp;sa=X&amp;ved=0CC4QrQMwAQ"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pptop"/>
          <p:cNvPicPr>
            <a:picLocks noChangeAspect="1" noChangeArrowheads="1"/>
          </p:cNvPicPr>
          <p:nvPr/>
        </p:nvPicPr>
        <p:blipFill>
          <a:blip r:embed="rId3" cstate="print"/>
          <a:srcRect/>
          <a:stretch>
            <a:fillRect/>
          </a:stretch>
        </p:blipFill>
        <p:spPr bwMode="auto">
          <a:xfrm>
            <a:off x="0" y="0"/>
            <a:ext cx="9144000" cy="895350"/>
          </a:xfrm>
          <a:prstGeom prst="rect">
            <a:avLst/>
          </a:prstGeom>
          <a:noFill/>
        </p:spPr>
      </p:pic>
      <p:pic>
        <p:nvPicPr>
          <p:cNvPr id="2054" name="Picture 6" descr="footer"/>
          <p:cNvPicPr>
            <a:picLocks noChangeAspect="1" noChangeArrowheads="1"/>
          </p:cNvPicPr>
          <p:nvPr/>
        </p:nvPicPr>
        <p:blipFill>
          <a:blip r:embed="rId4" cstate="print"/>
          <a:srcRect/>
          <a:stretch>
            <a:fillRect/>
          </a:stretch>
        </p:blipFill>
        <p:spPr bwMode="auto">
          <a:xfrm>
            <a:off x="0" y="6500813"/>
            <a:ext cx="9144000" cy="357187"/>
          </a:xfrm>
          <a:prstGeom prst="rect">
            <a:avLst/>
          </a:prstGeom>
          <a:noFill/>
        </p:spPr>
      </p:pic>
      <p:sp>
        <p:nvSpPr>
          <p:cNvPr id="6" name="Title 5"/>
          <p:cNvSpPr>
            <a:spLocks noGrp="1"/>
          </p:cNvSpPr>
          <p:nvPr>
            <p:ph type="ctrTitle"/>
          </p:nvPr>
        </p:nvSpPr>
        <p:spPr>
          <a:xfrm>
            <a:off x="359532" y="2942917"/>
            <a:ext cx="8424936" cy="1470025"/>
          </a:xfrm>
        </p:spPr>
        <p:txBody>
          <a:bodyPr/>
          <a:lstStyle/>
          <a:p>
            <a:r>
              <a:rPr lang="en-GB" b="1" dirty="0" smtClean="0">
                <a:solidFill>
                  <a:schemeClr val="tx1"/>
                </a:solidFill>
                <a:latin typeface="Calibri" panose="020F0502020204030204" pitchFamily="34" charset="0"/>
              </a:rPr>
              <a:t>Building your academic skills</a:t>
            </a:r>
            <a:br>
              <a:rPr lang="en-GB" b="1" dirty="0" smtClean="0">
                <a:solidFill>
                  <a:schemeClr val="tx1"/>
                </a:solidFill>
                <a:latin typeface="Calibri" panose="020F0502020204030204" pitchFamily="34" charset="0"/>
              </a:rPr>
            </a:br>
            <a:endParaRPr lang="en-GB" dirty="0">
              <a:latin typeface="Calibri" panose="020F0502020204030204" pitchFamily="34" charset="0"/>
            </a:endParaRPr>
          </a:p>
        </p:txBody>
      </p:sp>
      <p:sp>
        <p:nvSpPr>
          <p:cNvPr id="7" name="Subtitle 6"/>
          <p:cNvSpPr>
            <a:spLocks noGrp="1"/>
          </p:cNvSpPr>
          <p:nvPr>
            <p:ph type="subTitle" idx="1"/>
          </p:nvPr>
        </p:nvSpPr>
        <p:spPr>
          <a:xfrm>
            <a:off x="1259632" y="4653136"/>
            <a:ext cx="6400800" cy="1752600"/>
          </a:xfrm>
        </p:spPr>
        <p:txBody>
          <a:bodyPr/>
          <a:lstStyle/>
          <a:p>
            <a:pPr>
              <a:spcBef>
                <a:spcPts val="0"/>
              </a:spcBef>
            </a:pPr>
            <a:r>
              <a:rPr lang="en-GB" sz="4000" dirty="0" smtClean="0">
                <a:latin typeface="Calibri" panose="020F0502020204030204" pitchFamily="34" charset="0"/>
              </a:rPr>
              <a:t>Sara Steinke   </a:t>
            </a:r>
          </a:p>
          <a:p>
            <a:pPr>
              <a:spcBef>
                <a:spcPts val="0"/>
              </a:spcBef>
            </a:pPr>
            <a:r>
              <a:rPr lang="en-GB" sz="4000" dirty="0" smtClean="0">
                <a:latin typeface="Calibri" panose="020F0502020204030204" pitchFamily="34" charset="0"/>
              </a:rPr>
              <a:t>s.steinke@bbk.ac.uk</a:t>
            </a:r>
          </a:p>
          <a:p>
            <a:endParaRPr lang="en-GB" sz="4000" dirty="0"/>
          </a:p>
        </p:txBody>
      </p:sp>
      <p:sp>
        <p:nvSpPr>
          <p:cNvPr id="8" name="Rectangle 7"/>
          <p:cNvSpPr/>
          <p:nvPr/>
        </p:nvSpPr>
        <p:spPr>
          <a:xfrm>
            <a:off x="323528" y="1124744"/>
            <a:ext cx="8424936" cy="1200329"/>
          </a:xfrm>
          <a:prstGeom prst="rect">
            <a:avLst/>
          </a:prstGeom>
        </p:spPr>
        <p:txBody>
          <a:bodyPr wrap="square">
            <a:spAutoFit/>
          </a:bodyPr>
          <a:lstStyle/>
          <a:p>
            <a:r>
              <a:rPr lang="en-GB" sz="3600" dirty="0" smtClean="0">
                <a:solidFill>
                  <a:srgbClr val="00B0F0"/>
                </a:solidFill>
              </a:rPr>
              <a:t>GET AHEAD</a:t>
            </a:r>
            <a:br>
              <a:rPr lang="en-GB" sz="3600" dirty="0" smtClean="0">
                <a:solidFill>
                  <a:srgbClr val="00B0F0"/>
                </a:solidFill>
              </a:rPr>
            </a:br>
            <a:r>
              <a:rPr lang="en-GB" sz="3600" dirty="0" smtClean="0">
                <a:solidFill>
                  <a:srgbClr val="00B0F0"/>
                </a:solidFill>
              </a:rPr>
              <a:t>POSTGRADUATE PROGRAMME 2016</a:t>
            </a:r>
            <a:endParaRPr lang="en-GB" sz="3600" dirty="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smtClean="0">
                <a:solidFill>
                  <a:schemeClr val="tx1"/>
                </a:solidFill>
              </a:rPr>
              <a:t/>
            </a:r>
            <a:br>
              <a:rPr lang="en-GB" b="1" dirty="0" smtClean="0">
                <a:solidFill>
                  <a:schemeClr val="tx1"/>
                </a:solidFill>
              </a:rPr>
            </a:br>
            <a:endParaRPr lang="en-GB" dirty="0"/>
          </a:p>
        </p:txBody>
      </p:sp>
      <p:sp>
        <p:nvSpPr>
          <p:cNvPr id="7" name="Subtitle 6"/>
          <p:cNvSpPr>
            <a:spLocks noGrp="1"/>
          </p:cNvSpPr>
          <p:nvPr>
            <p:ph idx="1"/>
          </p:nvPr>
        </p:nvSpPr>
        <p:spPr/>
        <p:txBody>
          <a:bodyPr/>
          <a:lstStyle/>
          <a:p>
            <a:pPr>
              <a:spcBef>
                <a:spcPts val="0"/>
              </a:spcBef>
            </a:pPr>
            <a:endParaRPr lang="en-GB" dirty="0" smtClean="0"/>
          </a:p>
          <a:p>
            <a:endParaRPr lang="en-GB" dirty="0"/>
          </a:p>
        </p:txBody>
      </p:sp>
      <p:sp>
        <p:nvSpPr>
          <p:cNvPr id="8" name="Rectangle 7"/>
          <p:cNvSpPr/>
          <p:nvPr/>
        </p:nvSpPr>
        <p:spPr>
          <a:xfrm>
            <a:off x="453799" y="1721223"/>
            <a:ext cx="8411326" cy="5016758"/>
          </a:xfrm>
          <a:prstGeom prst="rect">
            <a:avLst/>
          </a:prstGeom>
        </p:spPr>
        <p:txBody>
          <a:bodyPr wrap="square">
            <a:spAutoFit/>
          </a:bodyPr>
          <a:lstStyle/>
          <a:p>
            <a:pPr>
              <a:spcBef>
                <a:spcPts val="0"/>
              </a:spcBef>
              <a:buNone/>
            </a:pPr>
            <a:r>
              <a:rPr lang="en-GB" sz="3200" dirty="0" smtClean="0">
                <a:latin typeface="Calibri" panose="020F0502020204030204" pitchFamily="34" charset="0"/>
              </a:rPr>
              <a:t>Do you:</a:t>
            </a:r>
          </a:p>
          <a:p>
            <a:pPr>
              <a:spcBef>
                <a:spcPts val="0"/>
              </a:spcBef>
              <a:buFont typeface="Wingdings" pitchFamily="2" charset="2"/>
              <a:buChar char="q"/>
            </a:pPr>
            <a:r>
              <a:rPr lang="en-GB" sz="3200" dirty="0" smtClean="0">
                <a:latin typeface="Calibri" panose="020F0502020204030204" pitchFamily="34" charset="0"/>
              </a:rPr>
              <a:t>have strategies to help you plan and </a:t>
            </a:r>
            <a:r>
              <a:rPr lang="en-GB" sz="3200" dirty="0" smtClean="0">
                <a:latin typeface="Calibri" panose="020F0502020204030204" pitchFamily="34" charset="0"/>
              </a:rPr>
              <a:t>organise</a:t>
            </a:r>
          </a:p>
          <a:p>
            <a:pPr>
              <a:spcBef>
                <a:spcPts val="0"/>
              </a:spcBef>
            </a:pPr>
            <a:r>
              <a:rPr lang="en-GB" sz="3200" dirty="0" smtClean="0">
                <a:latin typeface="Calibri" panose="020F0502020204030204" pitchFamily="34" charset="0"/>
              </a:rPr>
              <a:t>    your </a:t>
            </a:r>
            <a:r>
              <a:rPr lang="en-GB" sz="3200" dirty="0" smtClean="0">
                <a:latin typeface="Calibri" panose="020F0502020204030204" pitchFamily="34" charset="0"/>
              </a:rPr>
              <a:t>time?</a:t>
            </a:r>
          </a:p>
          <a:p>
            <a:pPr>
              <a:spcBef>
                <a:spcPts val="0"/>
              </a:spcBef>
              <a:buFont typeface="Wingdings" pitchFamily="2" charset="2"/>
              <a:buChar char="q"/>
            </a:pPr>
            <a:r>
              <a:rPr lang="en-GB" sz="3200" dirty="0" smtClean="0">
                <a:latin typeface="Calibri" panose="020F0502020204030204" pitchFamily="34" charset="0"/>
              </a:rPr>
              <a:t>know how much time you have available </a:t>
            </a:r>
            <a:r>
              <a:rPr lang="en-GB" sz="3200" dirty="0" smtClean="0">
                <a:latin typeface="Calibri" panose="020F0502020204030204" pitchFamily="34" charset="0"/>
              </a:rPr>
              <a:t>for  </a:t>
            </a:r>
          </a:p>
          <a:p>
            <a:pPr>
              <a:spcBef>
                <a:spcPts val="0"/>
              </a:spcBef>
            </a:pPr>
            <a:r>
              <a:rPr lang="en-GB" sz="3200" dirty="0" smtClean="0">
                <a:latin typeface="Calibri" panose="020F0502020204030204" pitchFamily="34" charset="0"/>
              </a:rPr>
              <a:t>    your </a:t>
            </a:r>
            <a:r>
              <a:rPr lang="en-GB" sz="3200" dirty="0" smtClean="0">
                <a:latin typeface="Calibri" panose="020F0502020204030204" pitchFamily="34" charset="0"/>
              </a:rPr>
              <a:t>studies?</a:t>
            </a:r>
          </a:p>
          <a:p>
            <a:pPr>
              <a:spcBef>
                <a:spcPts val="0"/>
              </a:spcBef>
              <a:buFont typeface="Wingdings" pitchFamily="2" charset="2"/>
              <a:buChar char="q"/>
            </a:pPr>
            <a:r>
              <a:rPr lang="en-GB" sz="3200" dirty="0" smtClean="0">
                <a:latin typeface="Calibri" panose="020F0502020204030204" pitchFamily="34" charset="0"/>
              </a:rPr>
              <a:t>know </a:t>
            </a:r>
            <a:r>
              <a:rPr lang="en-GB" sz="3200" dirty="0" smtClean="0">
                <a:latin typeface="Calibri" panose="020F0502020204030204" pitchFamily="34" charset="0"/>
              </a:rPr>
              <a:t>when and where you study most </a:t>
            </a:r>
          </a:p>
          <a:p>
            <a:pPr>
              <a:spcBef>
                <a:spcPts val="0"/>
              </a:spcBef>
            </a:pPr>
            <a:r>
              <a:rPr lang="en-GB" sz="3200" dirty="0" smtClean="0">
                <a:latin typeface="Calibri" panose="020F0502020204030204" pitchFamily="34" charset="0"/>
              </a:rPr>
              <a:t>    effectively? </a:t>
            </a:r>
          </a:p>
          <a:p>
            <a:pPr>
              <a:spcBef>
                <a:spcPts val="0"/>
              </a:spcBef>
              <a:buFont typeface="Wingdings" pitchFamily="2" charset="2"/>
              <a:buChar char="q"/>
            </a:pPr>
            <a:r>
              <a:rPr lang="en-GB" sz="3200" dirty="0" smtClean="0">
                <a:latin typeface="Calibri" panose="020F0502020204030204" pitchFamily="34" charset="0"/>
              </a:rPr>
              <a:t>keep </a:t>
            </a:r>
            <a:r>
              <a:rPr lang="en-GB" sz="3200" dirty="0" smtClean="0">
                <a:latin typeface="Calibri" panose="020F0502020204030204" pitchFamily="34" charset="0"/>
              </a:rPr>
              <a:t>a </a:t>
            </a:r>
            <a:r>
              <a:rPr lang="en-GB" sz="3200" dirty="0" smtClean="0">
                <a:latin typeface="Calibri" panose="020F0502020204030204" pitchFamily="34" charset="0"/>
              </a:rPr>
              <a:t>diary so </a:t>
            </a:r>
            <a:r>
              <a:rPr lang="en-GB" sz="3200" dirty="0" smtClean="0">
                <a:latin typeface="Calibri" panose="020F0502020204030204" pitchFamily="34" charset="0"/>
              </a:rPr>
              <a:t>you know when to attend </a:t>
            </a:r>
            <a:endParaRPr lang="en-GB" sz="3200" dirty="0" smtClean="0">
              <a:latin typeface="Calibri" panose="020F0502020204030204" pitchFamily="34" charset="0"/>
            </a:endParaRPr>
          </a:p>
          <a:p>
            <a:pPr>
              <a:spcBef>
                <a:spcPts val="0"/>
              </a:spcBef>
            </a:pPr>
            <a:r>
              <a:rPr lang="en-GB" sz="3200" dirty="0">
                <a:latin typeface="Calibri" panose="020F0502020204030204" pitchFamily="34" charset="0"/>
              </a:rPr>
              <a:t> </a:t>
            </a:r>
            <a:r>
              <a:rPr lang="en-GB" sz="3200" dirty="0" smtClean="0">
                <a:latin typeface="Calibri" panose="020F0502020204030204" pitchFamily="34" charset="0"/>
              </a:rPr>
              <a:t>   </a:t>
            </a:r>
            <a:r>
              <a:rPr lang="en-GB" sz="3200" dirty="0" smtClean="0">
                <a:latin typeface="Calibri" panose="020F0502020204030204" pitchFamily="34" charset="0"/>
              </a:rPr>
              <a:t>lectures/assignments are due and have a </a:t>
            </a:r>
          </a:p>
          <a:p>
            <a:pPr>
              <a:spcBef>
                <a:spcPts val="0"/>
              </a:spcBef>
            </a:pPr>
            <a:r>
              <a:rPr lang="en-GB" sz="3200" dirty="0">
                <a:latin typeface="Calibri" panose="020F0502020204030204" pitchFamily="34" charset="0"/>
              </a:rPr>
              <a:t> </a:t>
            </a:r>
            <a:r>
              <a:rPr lang="en-GB" sz="3200" dirty="0" smtClean="0">
                <a:latin typeface="Calibri" panose="020F0502020204030204" pitchFamily="34" charset="0"/>
              </a:rPr>
              <a:t>   </a:t>
            </a:r>
            <a:r>
              <a:rPr lang="en-GB" sz="3200" dirty="0" smtClean="0">
                <a:latin typeface="Calibri" panose="020F0502020204030204" pitchFamily="34" charset="0"/>
              </a:rPr>
              <a:t>prioritised to-do list?</a:t>
            </a:r>
            <a:endParaRPr lang="en-GB" sz="3200" dirty="0">
              <a:latin typeface="Calibri" panose="020F0502020204030204" pitchFamily="34" charset="0"/>
            </a:endParaRPr>
          </a:p>
        </p:txBody>
      </p:sp>
      <p:sp>
        <p:nvSpPr>
          <p:cNvPr id="9" name="Rectangle 8"/>
          <p:cNvSpPr/>
          <p:nvPr/>
        </p:nvSpPr>
        <p:spPr>
          <a:xfrm>
            <a:off x="278875" y="241864"/>
            <a:ext cx="6336704" cy="1446550"/>
          </a:xfrm>
          <a:prstGeom prst="rect">
            <a:avLst/>
          </a:prstGeom>
        </p:spPr>
        <p:txBody>
          <a:bodyPr wrap="square">
            <a:spAutoFit/>
          </a:bodyPr>
          <a:lstStyle/>
          <a:p>
            <a:r>
              <a:rPr lang="en-GB" sz="4400" b="1" dirty="0" smtClean="0">
                <a:latin typeface="Calibri" panose="020F0502020204030204" pitchFamily="34" charset="0"/>
              </a:rPr>
              <a:t>Time management and organisation </a:t>
            </a:r>
            <a:endParaRPr lang="en-GB" sz="4400" dirty="0">
              <a:latin typeface="Calibri" panose="020F0502020204030204" pitchFamily="34" charset="0"/>
            </a:endParaRPr>
          </a:p>
        </p:txBody>
      </p:sp>
      <p:pic>
        <p:nvPicPr>
          <p:cNvPr id="10" name="Picture 2" descr="http://t2.gstatic.com/images?q=tbn:ANd9GcTBTr0lSuB2-NKJVKUtv0NRaPYdztKXN1K3QuGqQMhA-YaXxZ9bHGLuhK4">
            <a:hlinkClick r:id="rId3"/>
          </p:cNvPr>
          <p:cNvPicPr>
            <a:picLocks noChangeAspect="1" noChangeArrowheads="1"/>
          </p:cNvPicPr>
          <p:nvPr/>
        </p:nvPicPr>
        <p:blipFill>
          <a:blip r:embed="rId4" cstate="print"/>
          <a:srcRect/>
          <a:stretch>
            <a:fillRect/>
          </a:stretch>
        </p:blipFill>
        <p:spPr bwMode="auto">
          <a:xfrm>
            <a:off x="7208941" y="209055"/>
            <a:ext cx="1656184" cy="151216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40768" y="780573"/>
            <a:ext cx="7772400" cy="1143000"/>
          </a:xfrm>
        </p:spPr>
        <p:txBody>
          <a:bodyPr/>
          <a:lstStyle/>
          <a:p>
            <a:r>
              <a:rPr lang="en-GB" b="1" dirty="0" smtClean="0">
                <a:latin typeface="Calibri" panose="020F0502020204030204" pitchFamily="34" charset="0"/>
              </a:rPr>
              <a:t>Reading</a:t>
            </a:r>
            <a:endParaRPr lang="en-GB" dirty="0">
              <a:latin typeface="Calibri" panose="020F0502020204030204" pitchFamily="34" charset="0"/>
            </a:endParaRPr>
          </a:p>
        </p:txBody>
      </p:sp>
      <p:sp>
        <p:nvSpPr>
          <p:cNvPr id="8" name="Content Placeholder 7"/>
          <p:cNvSpPr>
            <a:spLocks noGrp="1"/>
          </p:cNvSpPr>
          <p:nvPr>
            <p:ph idx="1"/>
          </p:nvPr>
        </p:nvSpPr>
        <p:spPr>
          <a:xfrm>
            <a:off x="395536" y="2398068"/>
            <a:ext cx="7772400" cy="4114800"/>
          </a:xfrm>
        </p:spPr>
        <p:txBody>
          <a:bodyPr/>
          <a:lstStyle/>
          <a:p>
            <a:pPr>
              <a:spcBef>
                <a:spcPts val="0"/>
              </a:spcBef>
              <a:buNone/>
            </a:pPr>
            <a:r>
              <a:rPr lang="en-GB" dirty="0" smtClean="0">
                <a:latin typeface="Calibri" panose="020F0502020204030204" pitchFamily="34" charset="0"/>
              </a:rPr>
              <a:t>Can you:</a:t>
            </a:r>
          </a:p>
          <a:p>
            <a:pPr>
              <a:spcBef>
                <a:spcPts val="0"/>
              </a:spcBef>
              <a:buFont typeface="Wingdings" pitchFamily="2" charset="2"/>
              <a:buChar char="q"/>
            </a:pPr>
            <a:r>
              <a:rPr lang="en-GB" dirty="0" smtClean="0">
                <a:latin typeface="Calibri" panose="020F0502020204030204" pitchFamily="34" charset="0"/>
              </a:rPr>
              <a:t>select and use different reading </a:t>
            </a:r>
            <a:r>
              <a:rPr lang="en-GB" dirty="0" smtClean="0">
                <a:latin typeface="Calibri" panose="020F0502020204030204" pitchFamily="34" charset="0"/>
              </a:rPr>
              <a:t>strategies?</a:t>
            </a:r>
          </a:p>
          <a:p>
            <a:pPr>
              <a:spcBef>
                <a:spcPts val="0"/>
              </a:spcBef>
              <a:buFont typeface="Wingdings" pitchFamily="2" charset="2"/>
              <a:buChar char="q"/>
            </a:pPr>
            <a:endParaRPr lang="en-GB" sz="2000" dirty="0" smtClean="0">
              <a:latin typeface="Calibri" panose="020F0502020204030204" pitchFamily="34" charset="0"/>
            </a:endParaRPr>
          </a:p>
          <a:p>
            <a:pPr>
              <a:spcBef>
                <a:spcPts val="0"/>
              </a:spcBef>
              <a:buFont typeface="Wingdings" pitchFamily="2" charset="2"/>
              <a:buChar char="q"/>
            </a:pPr>
            <a:r>
              <a:rPr lang="en-GB" dirty="0" smtClean="0">
                <a:latin typeface="Calibri" panose="020F0502020204030204" pitchFamily="34" charset="0"/>
              </a:rPr>
              <a:t>think about what you need to find out before you start </a:t>
            </a:r>
            <a:r>
              <a:rPr lang="en-GB" dirty="0" smtClean="0">
                <a:latin typeface="Calibri" panose="020F0502020204030204" pitchFamily="34" charset="0"/>
              </a:rPr>
              <a:t>reading?</a:t>
            </a:r>
          </a:p>
          <a:p>
            <a:pPr>
              <a:spcBef>
                <a:spcPts val="0"/>
              </a:spcBef>
              <a:buFont typeface="Wingdings" pitchFamily="2" charset="2"/>
              <a:buChar char="q"/>
            </a:pPr>
            <a:endParaRPr lang="en-GB" sz="2000" dirty="0" smtClean="0">
              <a:latin typeface="Calibri" panose="020F0502020204030204" pitchFamily="34" charset="0"/>
            </a:endParaRPr>
          </a:p>
          <a:p>
            <a:pPr>
              <a:spcBef>
                <a:spcPts val="0"/>
              </a:spcBef>
              <a:buFont typeface="Wingdings" pitchFamily="2" charset="2"/>
              <a:buChar char="q"/>
            </a:pPr>
            <a:r>
              <a:rPr lang="en-US" dirty="0" smtClean="0">
                <a:latin typeface="Calibri" panose="020F0502020204030204" pitchFamily="34" charset="0"/>
              </a:rPr>
              <a:t>critically evaluate reading</a:t>
            </a:r>
            <a:r>
              <a:rPr lang="en-US" dirty="0" smtClean="0">
                <a:latin typeface="Calibri" panose="020F0502020204030204" pitchFamily="34" charset="0"/>
              </a:rPr>
              <a:t>?</a:t>
            </a:r>
          </a:p>
          <a:p>
            <a:pPr>
              <a:spcBef>
                <a:spcPts val="0"/>
              </a:spcBef>
              <a:buFont typeface="Wingdings" pitchFamily="2" charset="2"/>
              <a:buChar char="q"/>
            </a:pPr>
            <a:endParaRPr lang="en-US" sz="2000" dirty="0" smtClean="0">
              <a:latin typeface="Calibri" panose="020F0502020204030204" pitchFamily="34" charset="0"/>
            </a:endParaRPr>
          </a:p>
          <a:p>
            <a:pPr>
              <a:spcBef>
                <a:spcPts val="0"/>
              </a:spcBef>
              <a:buFont typeface="Wingdings" pitchFamily="2" charset="2"/>
              <a:buChar char="q"/>
            </a:pPr>
            <a:r>
              <a:rPr lang="en-US" dirty="0" smtClean="0">
                <a:latin typeface="Calibri" panose="020F0502020204030204" pitchFamily="34" charset="0"/>
              </a:rPr>
              <a:t>deal with new vocabulary?</a:t>
            </a:r>
            <a:endParaRPr lang="en-GB" dirty="0" smtClean="0">
              <a:latin typeface="Calibri" panose="020F0502020204030204" pitchFamily="34" charset="0"/>
            </a:endParaRPr>
          </a:p>
          <a:p>
            <a:endParaRPr lang="en-GB" dirty="0"/>
          </a:p>
        </p:txBody>
      </p:sp>
      <p:pic>
        <p:nvPicPr>
          <p:cNvPr id="9" name="Picture 2" descr="http://www.sfsu.edu/news/2008/spring/images/13.jpg"/>
          <p:cNvPicPr>
            <a:picLocks noChangeAspect="1" noChangeArrowheads="1"/>
          </p:cNvPicPr>
          <p:nvPr/>
        </p:nvPicPr>
        <p:blipFill>
          <a:blip r:embed="rId3" cstate="print"/>
          <a:srcRect/>
          <a:stretch>
            <a:fillRect/>
          </a:stretch>
        </p:blipFill>
        <p:spPr bwMode="auto">
          <a:xfrm>
            <a:off x="6372200" y="553244"/>
            <a:ext cx="2160240" cy="184482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b="1" dirty="0" smtClean="0">
                <a:solidFill>
                  <a:schemeClr val="tx1"/>
                </a:solidFill>
              </a:rPr>
              <a:t/>
            </a:r>
            <a:br>
              <a:rPr lang="en-GB" b="1" dirty="0" smtClean="0">
                <a:solidFill>
                  <a:schemeClr val="tx1"/>
                </a:solidFill>
              </a:rPr>
            </a:br>
            <a:endParaRPr lang="en-GB" dirty="0"/>
          </a:p>
        </p:txBody>
      </p:sp>
      <p:sp>
        <p:nvSpPr>
          <p:cNvPr id="7" name="Subtitle 6"/>
          <p:cNvSpPr>
            <a:spLocks noGrp="1"/>
          </p:cNvSpPr>
          <p:nvPr>
            <p:ph type="subTitle" idx="1"/>
          </p:nvPr>
        </p:nvSpPr>
        <p:spPr/>
        <p:txBody>
          <a:bodyPr/>
          <a:lstStyle/>
          <a:p>
            <a:pPr>
              <a:spcBef>
                <a:spcPts val="0"/>
              </a:spcBef>
            </a:pPr>
            <a:endParaRPr lang="en-GB" dirty="0" smtClean="0"/>
          </a:p>
          <a:p>
            <a:endParaRPr lang="en-GB" dirty="0"/>
          </a:p>
        </p:txBody>
      </p:sp>
      <p:sp>
        <p:nvSpPr>
          <p:cNvPr id="8" name="Rectangle 7"/>
          <p:cNvSpPr/>
          <p:nvPr/>
        </p:nvSpPr>
        <p:spPr>
          <a:xfrm>
            <a:off x="609328" y="2219831"/>
            <a:ext cx="7848872" cy="3970318"/>
          </a:xfrm>
          <a:prstGeom prst="rect">
            <a:avLst/>
          </a:prstGeom>
        </p:spPr>
        <p:txBody>
          <a:bodyPr wrap="square">
            <a:spAutoFit/>
          </a:bodyPr>
          <a:lstStyle/>
          <a:p>
            <a:pPr>
              <a:spcBef>
                <a:spcPts val="0"/>
              </a:spcBef>
              <a:buNone/>
            </a:pPr>
            <a:r>
              <a:rPr lang="en-GB" sz="3200" dirty="0" smtClean="0">
                <a:latin typeface="Calibri" panose="020F0502020204030204" pitchFamily="34" charset="0"/>
              </a:rPr>
              <a:t>Can you:</a:t>
            </a:r>
          </a:p>
          <a:p>
            <a:pPr>
              <a:spcBef>
                <a:spcPts val="0"/>
              </a:spcBef>
              <a:buFont typeface="Wingdings" pitchFamily="2" charset="2"/>
              <a:buChar char="q"/>
            </a:pPr>
            <a:r>
              <a:rPr lang="en-GB" sz="3200" dirty="0" smtClean="0">
                <a:latin typeface="Calibri" panose="020F0502020204030204" pitchFamily="34" charset="0"/>
              </a:rPr>
              <a:t>make effective notes when reading</a:t>
            </a:r>
            <a:r>
              <a:rPr lang="en-GB" sz="3200" dirty="0" smtClean="0">
                <a:latin typeface="Calibri" panose="020F0502020204030204" pitchFamily="34" charset="0"/>
              </a:rPr>
              <a:t>?</a:t>
            </a:r>
          </a:p>
          <a:p>
            <a:pPr>
              <a:spcBef>
                <a:spcPts val="0"/>
              </a:spcBef>
              <a:buFont typeface="Wingdings" pitchFamily="2" charset="2"/>
              <a:buChar char="q"/>
            </a:pPr>
            <a:endParaRPr lang="en-GB" sz="2000" dirty="0" smtClean="0">
              <a:latin typeface="Calibri" panose="020F0502020204030204" pitchFamily="34" charset="0"/>
            </a:endParaRPr>
          </a:p>
          <a:p>
            <a:pPr>
              <a:spcBef>
                <a:spcPts val="0"/>
              </a:spcBef>
              <a:buFont typeface="Wingdings" pitchFamily="2" charset="2"/>
              <a:buChar char="q"/>
            </a:pPr>
            <a:r>
              <a:rPr lang="en-GB" sz="3200" dirty="0" smtClean="0">
                <a:latin typeface="Calibri" panose="020F0502020204030204" pitchFamily="34" charset="0"/>
              </a:rPr>
              <a:t>make effective notes when </a:t>
            </a:r>
            <a:r>
              <a:rPr lang="en-GB" sz="3200" dirty="0" smtClean="0">
                <a:latin typeface="Calibri" panose="020F0502020204030204" pitchFamily="34" charset="0"/>
              </a:rPr>
              <a:t>listening?</a:t>
            </a:r>
          </a:p>
          <a:p>
            <a:pPr>
              <a:spcBef>
                <a:spcPts val="0"/>
              </a:spcBef>
              <a:buFont typeface="Wingdings" pitchFamily="2" charset="2"/>
              <a:buChar char="q"/>
            </a:pPr>
            <a:endParaRPr lang="en-GB" sz="2000" dirty="0" smtClean="0">
              <a:latin typeface="Calibri" panose="020F0502020204030204" pitchFamily="34" charset="0"/>
            </a:endParaRPr>
          </a:p>
          <a:p>
            <a:pPr>
              <a:spcBef>
                <a:spcPts val="0"/>
              </a:spcBef>
              <a:buFont typeface="Wingdings" pitchFamily="2" charset="2"/>
              <a:buChar char="q"/>
            </a:pPr>
            <a:r>
              <a:rPr lang="en-GB" sz="3200" dirty="0" smtClean="0">
                <a:latin typeface="Calibri" panose="020F0502020204030204" pitchFamily="34" charset="0"/>
              </a:rPr>
              <a:t>use more than one </a:t>
            </a:r>
            <a:r>
              <a:rPr lang="en-GB" sz="3200" dirty="0" smtClean="0">
                <a:latin typeface="Calibri" panose="020F0502020204030204" pitchFamily="34" charset="0"/>
              </a:rPr>
              <a:t>note-making </a:t>
            </a:r>
            <a:r>
              <a:rPr lang="en-GB" sz="3200" dirty="0" smtClean="0">
                <a:latin typeface="Calibri" panose="020F0502020204030204" pitchFamily="34" charset="0"/>
              </a:rPr>
              <a:t>technique</a:t>
            </a:r>
            <a:r>
              <a:rPr lang="en-GB" sz="3200" dirty="0" smtClean="0">
                <a:latin typeface="Calibri" panose="020F0502020204030204" pitchFamily="34" charset="0"/>
              </a:rPr>
              <a:t>?</a:t>
            </a:r>
          </a:p>
          <a:p>
            <a:pPr>
              <a:spcBef>
                <a:spcPts val="0"/>
              </a:spcBef>
              <a:buFont typeface="Wingdings" pitchFamily="2" charset="2"/>
              <a:buChar char="q"/>
            </a:pPr>
            <a:endParaRPr lang="en-GB" sz="2000" dirty="0" smtClean="0">
              <a:latin typeface="Calibri" panose="020F0502020204030204" pitchFamily="34" charset="0"/>
            </a:endParaRPr>
          </a:p>
          <a:p>
            <a:pPr>
              <a:spcBef>
                <a:spcPts val="0"/>
              </a:spcBef>
              <a:buFont typeface="Wingdings" pitchFamily="2" charset="2"/>
              <a:buChar char="q"/>
            </a:pPr>
            <a:r>
              <a:rPr lang="en-GB" sz="3200" dirty="0" smtClean="0">
                <a:latin typeface="Calibri" panose="020F0502020204030204" pitchFamily="34" charset="0"/>
              </a:rPr>
              <a:t>do you have a way of organising your </a:t>
            </a:r>
            <a:endParaRPr lang="en-GB" sz="3200" dirty="0" smtClean="0">
              <a:latin typeface="Calibri" panose="020F0502020204030204" pitchFamily="34" charset="0"/>
            </a:endParaRPr>
          </a:p>
          <a:p>
            <a:pPr>
              <a:spcBef>
                <a:spcPts val="0"/>
              </a:spcBef>
            </a:pPr>
            <a:r>
              <a:rPr lang="en-GB" sz="3200" dirty="0">
                <a:latin typeface="Calibri" panose="020F0502020204030204" pitchFamily="34" charset="0"/>
              </a:rPr>
              <a:t> </a:t>
            </a:r>
            <a:r>
              <a:rPr lang="en-GB" sz="3200" dirty="0" smtClean="0">
                <a:latin typeface="Calibri" panose="020F0502020204030204" pitchFamily="34" charset="0"/>
              </a:rPr>
              <a:t>   </a:t>
            </a:r>
            <a:r>
              <a:rPr lang="en-GB" sz="3200" dirty="0" smtClean="0">
                <a:latin typeface="Calibri" panose="020F0502020204030204" pitchFamily="34" charset="0"/>
              </a:rPr>
              <a:t>notes</a:t>
            </a:r>
            <a:r>
              <a:rPr lang="en-GB" sz="3200" dirty="0" smtClean="0">
                <a:latin typeface="Calibri" panose="020F0502020204030204" pitchFamily="34" charset="0"/>
              </a:rPr>
              <a:t>?</a:t>
            </a:r>
          </a:p>
        </p:txBody>
      </p:sp>
      <p:sp>
        <p:nvSpPr>
          <p:cNvPr id="9" name="Rectangle 8"/>
          <p:cNvSpPr/>
          <p:nvPr/>
        </p:nvSpPr>
        <p:spPr>
          <a:xfrm>
            <a:off x="685800" y="993478"/>
            <a:ext cx="3350148" cy="769441"/>
          </a:xfrm>
          <a:prstGeom prst="rect">
            <a:avLst/>
          </a:prstGeom>
        </p:spPr>
        <p:txBody>
          <a:bodyPr wrap="none">
            <a:spAutoFit/>
          </a:bodyPr>
          <a:lstStyle/>
          <a:p>
            <a:r>
              <a:rPr lang="en-GB" sz="4400" b="1" dirty="0" smtClean="0">
                <a:latin typeface="Calibri" panose="020F0502020204030204" pitchFamily="34" charset="0"/>
              </a:rPr>
              <a:t>Note-making</a:t>
            </a:r>
            <a:endParaRPr lang="en-GB" sz="4400" dirty="0">
              <a:latin typeface="Calibri" panose="020F0502020204030204" pitchFamily="34" charset="0"/>
            </a:endParaRPr>
          </a:p>
        </p:txBody>
      </p:sp>
      <p:pic>
        <p:nvPicPr>
          <p:cNvPr id="10" name="Picture 2" descr="http://law.gsu.edu/photobar/20080930Law0678.jpg"/>
          <p:cNvPicPr>
            <a:picLocks noChangeAspect="1" noChangeArrowheads="1"/>
          </p:cNvPicPr>
          <p:nvPr/>
        </p:nvPicPr>
        <p:blipFill>
          <a:blip r:embed="rId3" cstate="print"/>
          <a:srcRect/>
          <a:stretch>
            <a:fillRect/>
          </a:stretch>
        </p:blipFill>
        <p:spPr bwMode="auto">
          <a:xfrm>
            <a:off x="7092280" y="397181"/>
            <a:ext cx="1656184" cy="216024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260648" y="908720"/>
            <a:ext cx="7772400" cy="1143000"/>
          </a:xfrm>
        </p:spPr>
        <p:txBody>
          <a:bodyPr/>
          <a:lstStyle/>
          <a:p>
            <a:r>
              <a:rPr lang="en-GB" b="1" dirty="0" smtClean="0"/>
              <a:t/>
            </a:r>
            <a:br>
              <a:rPr lang="en-GB" b="1" dirty="0" smtClean="0"/>
            </a:br>
            <a:r>
              <a:rPr lang="en-GB" b="1" dirty="0" smtClean="0">
                <a:latin typeface="Calibri" panose="020F0502020204030204" pitchFamily="34" charset="0"/>
              </a:rPr>
              <a:t>Critical thinking</a:t>
            </a:r>
            <a:br>
              <a:rPr lang="en-GB" b="1" dirty="0" smtClean="0">
                <a:latin typeface="Calibri" panose="020F0502020204030204" pitchFamily="34" charset="0"/>
              </a:rPr>
            </a:br>
            <a:endParaRPr lang="en-GB" dirty="0">
              <a:latin typeface="Calibri" panose="020F0502020204030204" pitchFamily="34" charset="0"/>
            </a:endParaRPr>
          </a:p>
        </p:txBody>
      </p:sp>
      <p:sp>
        <p:nvSpPr>
          <p:cNvPr id="7" name="Subtitle 6"/>
          <p:cNvSpPr>
            <a:spLocks noGrp="1"/>
          </p:cNvSpPr>
          <p:nvPr>
            <p:ph idx="1"/>
          </p:nvPr>
        </p:nvSpPr>
        <p:spPr>
          <a:xfrm>
            <a:off x="5868144" y="5336029"/>
            <a:ext cx="7772400" cy="4114800"/>
          </a:xfrm>
        </p:spPr>
        <p:txBody>
          <a:bodyPr/>
          <a:lstStyle/>
          <a:p>
            <a:pPr>
              <a:spcBef>
                <a:spcPts val="0"/>
              </a:spcBef>
            </a:pPr>
            <a:endParaRPr lang="en-GB" dirty="0" smtClean="0"/>
          </a:p>
          <a:p>
            <a:endParaRPr lang="en-GB" dirty="0"/>
          </a:p>
        </p:txBody>
      </p:sp>
      <p:sp>
        <p:nvSpPr>
          <p:cNvPr id="10" name="Rectangle 9"/>
          <p:cNvSpPr/>
          <p:nvPr/>
        </p:nvSpPr>
        <p:spPr>
          <a:xfrm>
            <a:off x="755576" y="2289041"/>
            <a:ext cx="7200800" cy="3970318"/>
          </a:xfrm>
          <a:prstGeom prst="rect">
            <a:avLst/>
          </a:prstGeom>
        </p:spPr>
        <p:txBody>
          <a:bodyPr wrap="square">
            <a:spAutoFit/>
          </a:bodyPr>
          <a:lstStyle/>
          <a:p>
            <a:pPr>
              <a:spcBef>
                <a:spcPts val="0"/>
              </a:spcBef>
              <a:buNone/>
            </a:pPr>
            <a:r>
              <a:rPr lang="en-GB" sz="3200" dirty="0" smtClean="0">
                <a:latin typeface="Calibri" panose="020F0502020204030204" pitchFamily="34" charset="0"/>
              </a:rPr>
              <a:t>Can you:</a:t>
            </a:r>
          </a:p>
          <a:p>
            <a:pPr>
              <a:spcBef>
                <a:spcPts val="0"/>
              </a:spcBef>
              <a:buFont typeface="Wingdings" pitchFamily="2" charset="2"/>
              <a:buChar char="q"/>
            </a:pPr>
            <a:r>
              <a:rPr lang="en-US" sz="3200" dirty="0" smtClean="0">
                <a:latin typeface="Calibri" panose="020F0502020204030204" pitchFamily="34" charset="0"/>
              </a:rPr>
              <a:t>distinguish between fact and opinion</a:t>
            </a:r>
            <a:r>
              <a:rPr lang="en-US" sz="3200" dirty="0" smtClean="0">
                <a:latin typeface="Calibri" panose="020F0502020204030204" pitchFamily="34" charset="0"/>
              </a:rPr>
              <a:t>?</a:t>
            </a:r>
          </a:p>
          <a:p>
            <a:pPr>
              <a:spcBef>
                <a:spcPts val="0"/>
              </a:spcBef>
              <a:buFont typeface="Wingdings" pitchFamily="2" charset="2"/>
              <a:buChar char="q"/>
            </a:pPr>
            <a:endParaRPr lang="en-US" sz="2000" dirty="0" smtClean="0">
              <a:latin typeface="Calibri" panose="020F0502020204030204" pitchFamily="34" charset="0"/>
            </a:endParaRPr>
          </a:p>
          <a:p>
            <a:pPr>
              <a:spcBef>
                <a:spcPts val="0"/>
              </a:spcBef>
              <a:buFont typeface="Wingdings" pitchFamily="2" charset="2"/>
              <a:buChar char="q"/>
            </a:pPr>
            <a:r>
              <a:rPr lang="en-US" sz="3200" dirty="0" smtClean="0">
                <a:latin typeface="Calibri" panose="020F0502020204030204" pitchFamily="34" charset="0"/>
              </a:rPr>
              <a:t>draw conclusions based on evidence</a:t>
            </a:r>
            <a:r>
              <a:rPr lang="en-US" sz="3200" dirty="0" smtClean="0">
                <a:latin typeface="Calibri" panose="020F0502020204030204" pitchFamily="34" charset="0"/>
              </a:rPr>
              <a:t>?</a:t>
            </a:r>
          </a:p>
          <a:p>
            <a:pPr>
              <a:spcBef>
                <a:spcPts val="0"/>
              </a:spcBef>
              <a:buFont typeface="Wingdings" pitchFamily="2" charset="2"/>
              <a:buChar char="q"/>
            </a:pPr>
            <a:endParaRPr lang="en-US" sz="2000" dirty="0" smtClean="0">
              <a:latin typeface="Calibri" panose="020F0502020204030204" pitchFamily="34" charset="0"/>
            </a:endParaRPr>
          </a:p>
          <a:p>
            <a:pPr>
              <a:spcBef>
                <a:spcPts val="0"/>
              </a:spcBef>
              <a:buFont typeface="Wingdings" pitchFamily="2" charset="2"/>
              <a:buChar char="q"/>
            </a:pPr>
            <a:r>
              <a:rPr lang="en-US" sz="3200" dirty="0" smtClean="0">
                <a:latin typeface="Calibri" panose="020F0502020204030204" pitchFamily="34" charset="0"/>
              </a:rPr>
              <a:t>account for different points of view </a:t>
            </a:r>
            <a:r>
              <a:rPr lang="en-US" sz="3200" dirty="0" smtClean="0">
                <a:latin typeface="Calibri" panose="020F0502020204030204" pitchFamily="34" charset="0"/>
              </a:rPr>
              <a:t>and</a:t>
            </a:r>
          </a:p>
          <a:p>
            <a:pPr>
              <a:spcBef>
                <a:spcPts val="0"/>
              </a:spcBef>
            </a:pPr>
            <a:r>
              <a:rPr lang="en-US" sz="3200" dirty="0">
                <a:latin typeface="Calibri" panose="020F0502020204030204" pitchFamily="34" charset="0"/>
              </a:rPr>
              <a:t> </a:t>
            </a:r>
            <a:r>
              <a:rPr lang="en-US" sz="3200" dirty="0" smtClean="0">
                <a:latin typeface="Calibri" panose="020F0502020204030204" pitchFamily="34" charset="0"/>
              </a:rPr>
              <a:t>  </a:t>
            </a:r>
            <a:r>
              <a:rPr lang="en-US" sz="3200" dirty="0" smtClean="0">
                <a:latin typeface="Calibri" panose="020F0502020204030204" pitchFamily="34" charset="0"/>
              </a:rPr>
              <a:t> </a:t>
            </a:r>
            <a:r>
              <a:rPr lang="en-US" sz="3200" dirty="0" smtClean="0">
                <a:latin typeface="Calibri" panose="020F0502020204030204" pitchFamily="34" charset="0"/>
              </a:rPr>
              <a:t>detect bias</a:t>
            </a:r>
            <a:r>
              <a:rPr lang="en-US" sz="3200" dirty="0" smtClean="0">
                <a:latin typeface="Calibri" panose="020F0502020204030204" pitchFamily="34" charset="0"/>
              </a:rPr>
              <a:t>?</a:t>
            </a:r>
          </a:p>
          <a:p>
            <a:pPr>
              <a:spcBef>
                <a:spcPts val="0"/>
              </a:spcBef>
            </a:pPr>
            <a:endParaRPr lang="en-US" sz="2000" dirty="0" smtClean="0">
              <a:latin typeface="Calibri" panose="020F0502020204030204" pitchFamily="34" charset="0"/>
            </a:endParaRPr>
          </a:p>
          <a:p>
            <a:pPr>
              <a:spcBef>
                <a:spcPts val="0"/>
              </a:spcBef>
              <a:buFont typeface="Wingdings" pitchFamily="2" charset="2"/>
              <a:buChar char="q"/>
            </a:pPr>
            <a:r>
              <a:rPr lang="en-US" sz="3200" dirty="0">
                <a:latin typeface="Calibri" panose="020F0502020204030204" pitchFamily="34" charset="0"/>
              </a:rPr>
              <a:t>d</a:t>
            </a:r>
            <a:r>
              <a:rPr lang="en-US" sz="3200" dirty="0" smtClean="0">
                <a:latin typeface="Calibri" panose="020F0502020204030204" pitchFamily="34" charset="0"/>
              </a:rPr>
              <a:t>evelop a sound academic argument? </a:t>
            </a:r>
            <a:endParaRPr lang="en-GB" sz="3200" dirty="0" smtClean="0">
              <a:latin typeface="Calibri" panose="020F0502020204030204" pitchFamily="34" charset="0"/>
            </a:endParaRPr>
          </a:p>
        </p:txBody>
      </p:sp>
      <p:pic>
        <p:nvPicPr>
          <p:cNvPr id="11" name="Picture 10" descr="critical thinking.jpg"/>
          <p:cNvPicPr>
            <a:picLocks noChangeAspect="1"/>
          </p:cNvPicPr>
          <p:nvPr/>
        </p:nvPicPr>
        <p:blipFill>
          <a:blip r:embed="rId3" cstate="print"/>
          <a:stretch>
            <a:fillRect/>
          </a:stretch>
        </p:blipFill>
        <p:spPr>
          <a:xfrm>
            <a:off x="5868144" y="616124"/>
            <a:ext cx="2592288" cy="172819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472" y="828761"/>
            <a:ext cx="7772400" cy="1143000"/>
          </a:xfrm>
        </p:spPr>
        <p:txBody>
          <a:bodyPr/>
          <a:lstStyle/>
          <a:p>
            <a:pPr algn="l"/>
            <a:r>
              <a:rPr lang="en-GB" b="1" dirty="0" smtClean="0">
                <a:latin typeface="Calibri" panose="020F0502020204030204" pitchFamily="34" charset="0"/>
              </a:rPr>
              <a:t>Writing </a:t>
            </a:r>
            <a:endParaRPr lang="en-GB" b="1" dirty="0">
              <a:latin typeface="Calibri" panose="020F0502020204030204" pitchFamily="34" charset="0"/>
            </a:endParaRPr>
          </a:p>
        </p:txBody>
      </p:sp>
      <p:sp>
        <p:nvSpPr>
          <p:cNvPr id="3" name="Content Placeholder 2"/>
          <p:cNvSpPr>
            <a:spLocks noGrp="1"/>
          </p:cNvSpPr>
          <p:nvPr>
            <p:ph idx="1"/>
          </p:nvPr>
        </p:nvSpPr>
        <p:spPr>
          <a:xfrm>
            <a:off x="672678" y="2412937"/>
            <a:ext cx="7772400" cy="4114800"/>
          </a:xfrm>
        </p:spPr>
        <p:txBody>
          <a:bodyPr/>
          <a:lstStyle/>
          <a:p>
            <a:pPr>
              <a:spcBef>
                <a:spcPts val="0"/>
              </a:spcBef>
              <a:buFont typeface="Wingdings" panose="05000000000000000000" pitchFamily="2" charset="2"/>
              <a:buChar char="q"/>
            </a:pPr>
            <a:r>
              <a:rPr lang="en-GB" dirty="0">
                <a:latin typeface="Calibri" panose="020F0502020204030204" pitchFamily="34" charset="0"/>
              </a:rPr>
              <a:t>w</a:t>
            </a:r>
            <a:r>
              <a:rPr lang="en-GB" dirty="0" smtClean="0">
                <a:latin typeface="Calibri" panose="020F0502020204030204" pitchFamily="34" charset="0"/>
              </a:rPr>
              <a:t>rite in an academic style?</a:t>
            </a:r>
          </a:p>
          <a:p>
            <a:pPr>
              <a:spcBef>
                <a:spcPts val="0"/>
              </a:spcBef>
              <a:buFont typeface="Wingdings" panose="05000000000000000000" pitchFamily="2" charset="2"/>
              <a:buChar char="q"/>
            </a:pPr>
            <a:endParaRPr lang="en-GB" sz="2000" dirty="0" smtClean="0">
              <a:latin typeface="Calibri" panose="020F0502020204030204" pitchFamily="34" charset="0"/>
            </a:endParaRPr>
          </a:p>
          <a:p>
            <a:pPr>
              <a:spcBef>
                <a:spcPts val="0"/>
              </a:spcBef>
              <a:buFont typeface="Wingdings" panose="05000000000000000000" pitchFamily="2" charset="2"/>
              <a:buChar char="q"/>
            </a:pPr>
            <a:r>
              <a:rPr lang="en-GB" dirty="0">
                <a:latin typeface="Calibri" panose="020F0502020204030204" pitchFamily="34" charset="0"/>
              </a:rPr>
              <a:t>l</a:t>
            </a:r>
            <a:r>
              <a:rPr lang="en-GB" dirty="0" smtClean="0">
                <a:latin typeface="Calibri" panose="020F0502020204030204" pitchFamily="34" charset="0"/>
              </a:rPr>
              <a:t>ink your ideas in a logical order?</a:t>
            </a:r>
          </a:p>
          <a:p>
            <a:pPr>
              <a:spcBef>
                <a:spcPts val="0"/>
              </a:spcBef>
              <a:buFont typeface="Wingdings" panose="05000000000000000000" pitchFamily="2" charset="2"/>
              <a:buChar char="q"/>
            </a:pPr>
            <a:endParaRPr lang="en-GB" sz="2000" dirty="0" smtClean="0">
              <a:latin typeface="Calibri" panose="020F0502020204030204" pitchFamily="34" charset="0"/>
            </a:endParaRPr>
          </a:p>
          <a:p>
            <a:pPr>
              <a:spcBef>
                <a:spcPts val="0"/>
              </a:spcBef>
              <a:buFont typeface="Wingdings" panose="05000000000000000000" pitchFamily="2" charset="2"/>
              <a:buChar char="q"/>
            </a:pPr>
            <a:r>
              <a:rPr lang="en-GB" dirty="0">
                <a:latin typeface="Calibri" panose="020F0502020204030204" pitchFamily="34" charset="0"/>
              </a:rPr>
              <a:t>w</a:t>
            </a:r>
            <a:r>
              <a:rPr lang="en-GB" dirty="0" smtClean="0">
                <a:latin typeface="Calibri" panose="020F0502020204030204" pitchFamily="34" charset="0"/>
              </a:rPr>
              <a:t>rite using a clear sentence structure, effective paragraphs and correct grammar?</a:t>
            </a:r>
          </a:p>
          <a:p>
            <a:pPr>
              <a:spcBef>
                <a:spcPts val="0"/>
              </a:spcBef>
              <a:buFont typeface="Wingdings" panose="05000000000000000000" pitchFamily="2" charset="2"/>
              <a:buChar char="q"/>
            </a:pPr>
            <a:endParaRPr lang="en-GB" sz="2000" dirty="0" smtClean="0">
              <a:latin typeface="Calibri" panose="020F0502020204030204" pitchFamily="34" charset="0"/>
            </a:endParaRPr>
          </a:p>
          <a:p>
            <a:pPr>
              <a:spcBef>
                <a:spcPts val="0"/>
              </a:spcBef>
              <a:buFont typeface="Wingdings" panose="05000000000000000000" pitchFamily="2" charset="2"/>
              <a:buChar char="q"/>
            </a:pPr>
            <a:r>
              <a:rPr lang="en-GB" dirty="0">
                <a:latin typeface="Calibri" panose="020F0502020204030204" pitchFamily="34" charset="0"/>
              </a:rPr>
              <a:t>i</a:t>
            </a:r>
            <a:r>
              <a:rPr lang="en-GB" dirty="0" smtClean="0">
                <a:latin typeface="Calibri" panose="020F0502020204030204" pitchFamily="34" charset="0"/>
              </a:rPr>
              <a:t>ntegrate your reading into your writing to develop your own argument?</a:t>
            </a:r>
          </a:p>
          <a:p>
            <a:pPr>
              <a:buFont typeface="Wingdings" panose="05000000000000000000" pitchFamily="2" charset="2"/>
              <a:buChar char="q"/>
            </a:pPr>
            <a:endParaRPr lang="en-GB" dirty="0" smtClean="0">
              <a:latin typeface="Calibri" panose="020F0502020204030204" pitchFamily="34" charset="0"/>
            </a:endParaRPr>
          </a:p>
          <a:p>
            <a:pPr>
              <a:buFont typeface="Wingdings" panose="05000000000000000000" pitchFamily="2" charset="2"/>
              <a:buChar char="q"/>
            </a:pPr>
            <a:endParaRPr lang="en-GB" dirty="0"/>
          </a:p>
        </p:txBody>
      </p:sp>
      <p:pic>
        <p:nvPicPr>
          <p:cNvPr id="4" name="Picture 2" descr="http://www.pacificu.edu/gerontology/images/student_with_computer.jpg"/>
          <p:cNvPicPr>
            <a:picLocks noChangeAspect="1" noChangeArrowheads="1"/>
          </p:cNvPicPr>
          <p:nvPr/>
        </p:nvPicPr>
        <p:blipFill>
          <a:blip r:embed="rId2" cstate="print"/>
          <a:srcRect/>
          <a:stretch>
            <a:fillRect/>
          </a:stretch>
        </p:blipFill>
        <p:spPr bwMode="auto">
          <a:xfrm>
            <a:off x="5436096" y="608173"/>
            <a:ext cx="2852316" cy="1584176"/>
          </a:xfrm>
          <a:prstGeom prst="rect">
            <a:avLst/>
          </a:prstGeom>
          <a:noFill/>
        </p:spPr>
      </p:pic>
    </p:spTree>
    <p:extLst>
      <p:ext uri="{BB962C8B-B14F-4D97-AF65-F5344CB8AC3E}">
        <p14:creationId xmlns:p14="http://schemas.microsoft.com/office/powerpoint/2010/main" val="3225074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675687" cy="1143000"/>
          </a:xfrm>
        </p:spPr>
        <p:txBody>
          <a:bodyPr>
            <a:noAutofit/>
          </a:bodyPr>
          <a:lstStyle/>
          <a:p>
            <a:pPr>
              <a:defRPr/>
            </a:pPr>
            <a:r>
              <a:rPr lang="en-US" b="1" dirty="0" smtClean="0">
                <a:latin typeface="Calibri" panose="020F0502020204030204" pitchFamily="34" charset="0"/>
              </a:rPr>
              <a:t>Help for p</a:t>
            </a:r>
            <a:r>
              <a:rPr lang="en-US" b="1" dirty="0" smtClean="0">
                <a:latin typeface="Calibri" panose="020F0502020204030204" pitchFamily="34" charset="0"/>
              </a:rPr>
              <a:t>ostgraduate study</a:t>
            </a:r>
            <a:endParaRPr lang="en-GB" dirty="0" smtClean="0">
              <a:latin typeface="Calibri" panose="020F0502020204030204" pitchFamily="34" charset="0"/>
            </a:endParaRPr>
          </a:p>
        </p:txBody>
      </p:sp>
      <p:sp>
        <p:nvSpPr>
          <p:cNvPr id="3" name="Content Placeholder 2"/>
          <p:cNvSpPr>
            <a:spLocks noGrp="1"/>
          </p:cNvSpPr>
          <p:nvPr>
            <p:ph idx="1"/>
          </p:nvPr>
        </p:nvSpPr>
        <p:spPr>
          <a:xfrm>
            <a:off x="251520" y="1628801"/>
            <a:ext cx="8640762" cy="4608512"/>
          </a:xfrm>
        </p:spPr>
        <p:txBody>
          <a:bodyPr>
            <a:normAutofit/>
          </a:bodyPr>
          <a:lstStyle/>
          <a:p>
            <a:pPr>
              <a:spcBef>
                <a:spcPts val="0"/>
              </a:spcBef>
              <a:buNone/>
              <a:defRPr/>
            </a:pPr>
            <a:r>
              <a:rPr lang="en-GB" dirty="0" smtClean="0">
                <a:latin typeface="Calibri" panose="020F0502020204030204" pitchFamily="34" charset="0"/>
              </a:rPr>
              <a:t>Biddam, J. (2014), </a:t>
            </a:r>
            <a:r>
              <a:rPr lang="en-GB" i="1" dirty="0" smtClean="0">
                <a:latin typeface="Calibri" panose="020F0502020204030204" pitchFamily="34" charset="0"/>
              </a:rPr>
              <a:t>Succeeding with your Master's </a:t>
            </a:r>
          </a:p>
          <a:p>
            <a:pPr>
              <a:spcBef>
                <a:spcPts val="0"/>
              </a:spcBef>
              <a:buNone/>
              <a:defRPr/>
            </a:pPr>
            <a:r>
              <a:rPr lang="en-GB" i="1" dirty="0" smtClean="0">
                <a:latin typeface="Calibri" panose="020F0502020204030204" pitchFamily="34" charset="0"/>
              </a:rPr>
              <a:t>Dissertation: A Step-by-Step Handbook</a:t>
            </a:r>
            <a:r>
              <a:rPr lang="en-GB" dirty="0" smtClean="0">
                <a:latin typeface="Calibri" panose="020F0502020204030204" pitchFamily="34" charset="0"/>
              </a:rPr>
              <a:t> 3</a:t>
            </a:r>
            <a:r>
              <a:rPr lang="en-GB" baseline="30000" dirty="0" smtClean="0">
                <a:latin typeface="Calibri" panose="020F0502020204030204" pitchFamily="34" charset="0"/>
              </a:rPr>
              <a:t>rd</a:t>
            </a:r>
            <a:r>
              <a:rPr lang="en-GB" dirty="0" smtClean="0">
                <a:latin typeface="Calibri" panose="020F0502020204030204" pitchFamily="34" charset="0"/>
              </a:rPr>
              <a:t> edition, </a:t>
            </a:r>
          </a:p>
          <a:p>
            <a:pPr>
              <a:spcBef>
                <a:spcPts val="0"/>
              </a:spcBef>
              <a:buNone/>
              <a:defRPr/>
            </a:pPr>
            <a:r>
              <a:rPr lang="en-GB" dirty="0" smtClean="0">
                <a:latin typeface="Calibri" panose="020F0502020204030204" pitchFamily="34" charset="0"/>
              </a:rPr>
              <a:t>(OUP</a:t>
            </a:r>
            <a:r>
              <a:rPr lang="en-GB" dirty="0" smtClean="0">
                <a:latin typeface="Calibri" panose="020F0502020204030204" pitchFamily="34" charset="0"/>
              </a:rPr>
              <a:t>)</a:t>
            </a:r>
          </a:p>
          <a:p>
            <a:pPr>
              <a:spcBef>
                <a:spcPts val="0"/>
              </a:spcBef>
              <a:buNone/>
              <a:defRPr/>
            </a:pPr>
            <a:endParaRPr lang="en-GB" sz="2000" dirty="0" smtClean="0">
              <a:latin typeface="Calibri" panose="020F0502020204030204" pitchFamily="34" charset="0"/>
            </a:endParaRPr>
          </a:p>
          <a:p>
            <a:pPr>
              <a:spcBef>
                <a:spcPts val="0"/>
              </a:spcBef>
              <a:buNone/>
              <a:defRPr/>
            </a:pPr>
            <a:r>
              <a:rPr lang="en-GB" dirty="0" smtClean="0">
                <a:latin typeface="Calibri" panose="020F0502020204030204" pitchFamily="34" charset="0"/>
              </a:rPr>
              <a:t>Hart, C. (2004), </a:t>
            </a:r>
            <a:r>
              <a:rPr lang="en-GB" i="1" dirty="0" smtClean="0">
                <a:latin typeface="Calibri" panose="020F0502020204030204" pitchFamily="34" charset="0"/>
              </a:rPr>
              <a:t>Doing Your Masters Dissertation</a:t>
            </a:r>
            <a:r>
              <a:rPr lang="en-GB" dirty="0" smtClean="0">
                <a:latin typeface="Calibri" panose="020F0502020204030204" pitchFamily="34" charset="0"/>
              </a:rPr>
              <a:t>, </a:t>
            </a:r>
          </a:p>
          <a:p>
            <a:pPr>
              <a:spcBef>
                <a:spcPts val="0"/>
              </a:spcBef>
              <a:buNone/>
              <a:defRPr/>
            </a:pPr>
            <a:r>
              <a:rPr lang="en-GB" dirty="0" smtClean="0">
                <a:latin typeface="Calibri" panose="020F0502020204030204" pitchFamily="34" charset="0"/>
              </a:rPr>
              <a:t>(Sage</a:t>
            </a:r>
            <a:r>
              <a:rPr lang="en-GB" dirty="0" smtClean="0">
                <a:latin typeface="Calibri" panose="020F0502020204030204" pitchFamily="34" charset="0"/>
              </a:rPr>
              <a:t>)</a:t>
            </a:r>
          </a:p>
          <a:p>
            <a:pPr>
              <a:spcBef>
                <a:spcPts val="0"/>
              </a:spcBef>
              <a:buNone/>
              <a:defRPr/>
            </a:pPr>
            <a:endParaRPr lang="en-GB" sz="2000" dirty="0">
              <a:latin typeface="Calibri" panose="020F0502020204030204" pitchFamily="34" charset="0"/>
            </a:endParaRPr>
          </a:p>
          <a:p>
            <a:pPr>
              <a:spcBef>
                <a:spcPts val="0"/>
              </a:spcBef>
              <a:buNone/>
              <a:defRPr/>
            </a:pPr>
            <a:r>
              <a:rPr lang="en-GB" dirty="0" smtClean="0">
                <a:latin typeface="Calibri" panose="020F0502020204030204" pitchFamily="34" charset="0"/>
              </a:rPr>
              <a:t>Wisker</a:t>
            </a:r>
            <a:r>
              <a:rPr lang="en-GB" dirty="0" smtClean="0">
                <a:latin typeface="Calibri" panose="020F0502020204030204" pitchFamily="34" charset="0"/>
              </a:rPr>
              <a:t>, G. (2007) </a:t>
            </a:r>
            <a:r>
              <a:rPr lang="en-GB" i="1" dirty="0" smtClean="0">
                <a:latin typeface="Calibri" panose="020F0502020204030204" pitchFamily="34" charset="0"/>
              </a:rPr>
              <a:t>The Postgraduate Research </a:t>
            </a:r>
          </a:p>
          <a:p>
            <a:pPr>
              <a:spcBef>
                <a:spcPts val="0"/>
              </a:spcBef>
              <a:buNone/>
              <a:defRPr/>
            </a:pPr>
            <a:r>
              <a:rPr lang="en-GB" i="1" dirty="0" smtClean="0">
                <a:latin typeface="Calibri" panose="020F0502020204030204" pitchFamily="34" charset="0"/>
              </a:rPr>
              <a:t>Handbook: Succeed with your MA, MPhil, EdD and </a:t>
            </a:r>
          </a:p>
          <a:p>
            <a:pPr>
              <a:spcBef>
                <a:spcPts val="0"/>
              </a:spcBef>
              <a:buNone/>
              <a:defRPr/>
            </a:pPr>
            <a:r>
              <a:rPr lang="en-GB" i="1" dirty="0" smtClean="0">
                <a:latin typeface="Calibri" panose="020F0502020204030204" pitchFamily="34" charset="0"/>
              </a:rPr>
              <a:t>PhD</a:t>
            </a:r>
            <a:r>
              <a:rPr lang="en-GB" dirty="0" smtClean="0">
                <a:latin typeface="Calibri" panose="020F0502020204030204" pitchFamily="34" charset="0"/>
              </a:rPr>
              <a:t> 2</a:t>
            </a:r>
            <a:r>
              <a:rPr lang="en-GB" baseline="30000" dirty="0" smtClean="0">
                <a:latin typeface="Calibri" panose="020F0502020204030204" pitchFamily="34" charset="0"/>
              </a:rPr>
              <a:t>nd</a:t>
            </a:r>
            <a:r>
              <a:rPr lang="en-GB" dirty="0" smtClean="0">
                <a:latin typeface="Calibri" panose="020F0502020204030204" pitchFamily="34" charset="0"/>
              </a:rPr>
              <a:t> edition (Palgrave)</a:t>
            </a:r>
          </a:p>
          <a:p>
            <a:pPr>
              <a:defRPr/>
            </a:pPr>
            <a:endParaRPr lang="en-GB" dirty="0">
              <a:latin typeface="Calibri" panose="020F0502020204030204" pitchFamily="34" charset="0"/>
            </a:endParaRPr>
          </a:p>
        </p:txBody>
      </p:sp>
    </p:spTree>
    <p:extLst>
      <p:ext uri="{BB962C8B-B14F-4D97-AF65-F5344CB8AC3E}">
        <p14:creationId xmlns:p14="http://schemas.microsoft.com/office/powerpoint/2010/main" val="2836102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34" y="30985"/>
            <a:ext cx="7772400" cy="1143000"/>
          </a:xfrm>
        </p:spPr>
        <p:txBody>
          <a:bodyPr/>
          <a:lstStyle/>
          <a:p>
            <a:r>
              <a:rPr lang="en-GB" b="1" dirty="0" smtClean="0">
                <a:latin typeface="Calibri" panose="020F0502020204030204" pitchFamily="34" charset="0"/>
              </a:rPr>
              <a:t>Recap</a:t>
            </a:r>
            <a:endParaRPr lang="en-GB" b="1" dirty="0">
              <a:latin typeface="Calibri" panose="020F0502020204030204" pitchFamily="34" charset="0"/>
            </a:endParaRPr>
          </a:p>
        </p:txBody>
      </p:sp>
      <p:sp>
        <p:nvSpPr>
          <p:cNvPr id="3" name="Content Placeholder 2"/>
          <p:cNvSpPr>
            <a:spLocks noGrp="1"/>
          </p:cNvSpPr>
          <p:nvPr>
            <p:ph idx="1"/>
          </p:nvPr>
        </p:nvSpPr>
        <p:spPr>
          <a:xfrm>
            <a:off x="690934" y="1173985"/>
            <a:ext cx="7772400" cy="4114800"/>
          </a:xfrm>
        </p:spPr>
        <p:txBody>
          <a:bodyPr/>
          <a:lstStyle/>
          <a:p>
            <a:pPr>
              <a:spcBef>
                <a:spcPts val="0"/>
              </a:spcBef>
            </a:pPr>
            <a:r>
              <a:rPr lang="en-GB" dirty="0">
                <a:latin typeface="Calibri" panose="020F0502020204030204" pitchFamily="34" charset="0"/>
              </a:rPr>
              <a:t>Introduction to </a:t>
            </a:r>
            <a:r>
              <a:rPr lang="en-GB" dirty="0" smtClean="0">
                <a:latin typeface="Calibri" panose="020F0502020204030204" pitchFamily="34" charset="0"/>
              </a:rPr>
              <a:t>this series of academic skills workshops</a:t>
            </a:r>
          </a:p>
          <a:p>
            <a:pPr>
              <a:spcBef>
                <a:spcPts val="0"/>
              </a:spcBef>
            </a:pPr>
            <a:endParaRPr lang="en-GB" sz="2000" dirty="0">
              <a:latin typeface="Calibri" panose="020F0502020204030204" pitchFamily="34" charset="0"/>
            </a:endParaRPr>
          </a:p>
          <a:p>
            <a:pPr>
              <a:spcBef>
                <a:spcPts val="0"/>
              </a:spcBef>
            </a:pPr>
            <a:r>
              <a:rPr lang="en-GB" dirty="0">
                <a:latin typeface="Calibri" panose="020F0502020204030204" pitchFamily="34" charset="0"/>
              </a:rPr>
              <a:t>I</a:t>
            </a:r>
            <a:r>
              <a:rPr lang="en-GB" dirty="0" smtClean="0">
                <a:latin typeface="Calibri" panose="020F0502020204030204" pitchFamily="34" charset="0"/>
              </a:rPr>
              <a:t>dentify </a:t>
            </a:r>
            <a:r>
              <a:rPr lang="en-GB" dirty="0">
                <a:latin typeface="Calibri" panose="020F0502020204030204" pitchFamily="34" charset="0"/>
              </a:rPr>
              <a:t>the academic skills that are required for postgraduate study</a:t>
            </a:r>
          </a:p>
          <a:p>
            <a:pPr>
              <a:spcBef>
                <a:spcPts val="0"/>
              </a:spcBef>
              <a:buNone/>
            </a:pPr>
            <a:endParaRPr lang="en-GB" sz="2000" dirty="0">
              <a:latin typeface="Calibri" panose="020F0502020204030204" pitchFamily="34" charset="0"/>
            </a:endParaRPr>
          </a:p>
          <a:p>
            <a:pPr>
              <a:spcBef>
                <a:spcPts val="0"/>
              </a:spcBef>
            </a:pPr>
            <a:r>
              <a:rPr lang="en-GB" dirty="0" smtClean="0">
                <a:latin typeface="Calibri" panose="020F0502020204030204" pitchFamily="34" charset="0"/>
              </a:rPr>
              <a:t>Reflect </a:t>
            </a:r>
            <a:r>
              <a:rPr lang="en-GB" dirty="0">
                <a:latin typeface="Calibri" panose="020F0502020204030204" pitchFamily="34" charset="0"/>
              </a:rPr>
              <a:t>on - and undertake an audit of - your existing academic skills</a:t>
            </a:r>
          </a:p>
          <a:p>
            <a:pPr marL="0" indent="0">
              <a:spcBef>
                <a:spcPts val="0"/>
              </a:spcBef>
              <a:buNone/>
            </a:pPr>
            <a:endParaRPr lang="en-GB" sz="2000" dirty="0">
              <a:latin typeface="Calibri" panose="020F0502020204030204" pitchFamily="34" charset="0"/>
            </a:endParaRPr>
          </a:p>
          <a:p>
            <a:pPr>
              <a:spcBef>
                <a:spcPts val="0"/>
              </a:spcBef>
              <a:buFont typeface="Arial" panose="020B0604020202020204" pitchFamily="34" charset="0"/>
              <a:buChar char="•"/>
            </a:pPr>
            <a:r>
              <a:rPr lang="en-GB" dirty="0">
                <a:latin typeface="Calibri" panose="020F0502020204030204" pitchFamily="34" charset="0"/>
              </a:rPr>
              <a:t>H</a:t>
            </a:r>
            <a:r>
              <a:rPr lang="en-GB" dirty="0" smtClean="0">
                <a:latin typeface="Calibri" panose="020F0502020204030204" pitchFamily="34" charset="0"/>
              </a:rPr>
              <a:t>elp with identifying </a:t>
            </a:r>
            <a:r>
              <a:rPr lang="en-GB" dirty="0">
                <a:latin typeface="Calibri" panose="020F0502020204030204" pitchFamily="34" charset="0"/>
              </a:rPr>
              <a:t>the academic skills </a:t>
            </a:r>
            <a:r>
              <a:rPr lang="en-GB" dirty="0" smtClean="0">
                <a:latin typeface="Calibri" panose="020F0502020204030204" pitchFamily="34" charset="0"/>
              </a:rPr>
              <a:t>you might require </a:t>
            </a:r>
            <a:r>
              <a:rPr lang="en-GB" dirty="0">
                <a:latin typeface="Calibri" panose="020F0502020204030204" pitchFamily="34" charset="0"/>
              </a:rPr>
              <a:t>help and support </a:t>
            </a:r>
            <a:r>
              <a:rPr lang="en-GB" dirty="0" smtClean="0">
                <a:latin typeface="Calibri" panose="020F0502020204030204" pitchFamily="34" charset="0"/>
              </a:rPr>
              <a:t>with - and where to get help </a:t>
            </a:r>
            <a:endParaRPr lang="en-GB" dirty="0">
              <a:latin typeface="Calibri" panose="020F0502020204030204" pitchFamily="34" charset="0"/>
            </a:endParaRPr>
          </a:p>
          <a:p>
            <a:endParaRPr lang="en-GB" dirty="0">
              <a:latin typeface="Calibri" panose="020F0502020204030204" pitchFamily="34" charset="0"/>
            </a:endParaRPr>
          </a:p>
        </p:txBody>
      </p:sp>
    </p:spTree>
    <p:extLst>
      <p:ext uri="{BB962C8B-B14F-4D97-AF65-F5344CB8AC3E}">
        <p14:creationId xmlns:p14="http://schemas.microsoft.com/office/powerpoint/2010/main" val="2397382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34" y="30985"/>
            <a:ext cx="7772400" cy="1143000"/>
          </a:xfrm>
        </p:spPr>
        <p:txBody>
          <a:bodyPr/>
          <a:lstStyle/>
          <a:p>
            <a:r>
              <a:rPr lang="en-GB" b="1" dirty="0" smtClean="0">
                <a:latin typeface="Calibri" panose="020F0502020204030204" pitchFamily="34" charset="0"/>
              </a:rPr>
              <a:t>Aims</a:t>
            </a:r>
            <a:endParaRPr lang="en-GB" b="1" dirty="0">
              <a:latin typeface="Calibri" panose="020F0502020204030204" pitchFamily="34" charset="0"/>
            </a:endParaRPr>
          </a:p>
        </p:txBody>
      </p:sp>
      <p:sp>
        <p:nvSpPr>
          <p:cNvPr id="3" name="Content Placeholder 2"/>
          <p:cNvSpPr>
            <a:spLocks noGrp="1"/>
          </p:cNvSpPr>
          <p:nvPr>
            <p:ph idx="1"/>
          </p:nvPr>
        </p:nvSpPr>
        <p:spPr>
          <a:xfrm>
            <a:off x="690934" y="1173985"/>
            <a:ext cx="7772400" cy="4114800"/>
          </a:xfrm>
        </p:spPr>
        <p:txBody>
          <a:bodyPr/>
          <a:lstStyle/>
          <a:p>
            <a:pPr>
              <a:spcBef>
                <a:spcPts val="0"/>
              </a:spcBef>
            </a:pPr>
            <a:r>
              <a:rPr lang="en-GB" dirty="0">
                <a:latin typeface="Calibri" panose="020F0502020204030204" pitchFamily="34" charset="0"/>
              </a:rPr>
              <a:t>Introduction to </a:t>
            </a:r>
            <a:r>
              <a:rPr lang="en-GB" dirty="0" smtClean="0">
                <a:latin typeface="Calibri" panose="020F0502020204030204" pitchFamily="34" charset="0"/>
              </a:rPr>
              <a:t>this series of academic skills workshops</a:t>
            </a:r>
          </a:p>
          <a:p>
            <a:pPr>
              <a:spcBef>
                <a:spcPts val="0"/>
              </a:spcBef>
            </a:pPr>
            <a:endParaRPr lang="en-GB" sz="2000" dirty="0">
              <a:latin typeface="Calibri" panose="020F0502020204030204" pitchFamily="34" charset="0"/>
            </a:endParaRPr>
          </a:p>
          <a:p>
            <a:pPr>
              <a:spcBef>
                <a:spcPts val="0"/>
              </a:spcBef>
            </a:pPr>
            <a:r>
              <a:rPr lang="en-GB" dirty="0">
                <a:latin typeface="Calibri" panose="020F0502020204030204" pitchFamily="34" charset="0"/>
              </a:rPr>
              <a:t>I</a:t>
            </a:r>
            <a:r>
              <a:rPr lang="en-GB" dirty="0" smtClean="0">
                <a:latin typeface="Calibri" panose="020F0502020204030204" pitchFamily="34" charset="0"/>
              </a:rPr>
              <a:t>dentify </a:t>
            </a:r>
            <a:r>
              <a:rPr lang="en-GB" dirty="0">
                <a:latin typeface="Calibri" panose="020F0502020204030204" pitchFamily="34" charset="0"/>
              </a:rPr>
              <a:t>the academic skills that are required for postgraduate study</a:t>
            </a:r>
          </a:p>
          <a:p>
            <a:pPr>
              <a:spcBef>
                <a:spcPts val="0"/>
              </a:spcBef>
              <a:buNone/>
            </a:pPr>
            <a:endParaRPr lang="en-GB" sz="2000" dirty="0">
              <a:latin typeface="Calibri" panose="020F0502020204030204" pitchFamily="34" charset="0"/>
            </a:endParaRPr>
          </a:p>
          <a:p>
            <a:pPr>
              <a:spcBef>
                <a:spcPts val="0"/>
              </a:spcBef>
            </a:pPr>
            <a:r>
              <a:rPr lang="en-GB" dirty="0" smtClean="0">
                <a:latin typeface="Calibri" panose="020F0502020204030204" pitchFamily="34" charset="0"/>
              </a:rPr>
              <a:t>Reflect </a:t>
            </a:r>
            <a:r>
              <a:rPr lang="en-GB" dirty="0">
                <a:latin typeface="Calibri" panose="020F0502020204030204" pitchFamily="34" charset="0"/>
              </a:rPr>
              <a:t>on - and undertake an audit of - your existing academic skills</a:t>
            </a:r>
          </a:p>
          <a:p>
            <a:pPr marL="0" indent="0">
              <a:spcBef>
                <a:spcPts val="0"/>
              </a:spcBef>
              <a:buNone/>
            </a:pPr>
            <a:endParaRPr lang="en-GB" sz="2000" dirty="0">
              <a:latin typeface="Calibri" panose="020F0502020204030204" pitchFamily="34" charset="0"/>
            </a:endParaRPr>
          </a:p>
          <a:p>
            <a:pPr>
              <a:spcBef>
                <a:spcPts val="0"/>
              </a:spcBef>
              <a:buFont typeface="Arial" panose="020B0604020202020204" pitchFamily="34" charset="0"/>
              <a:buChar char="•"/>
            </a:pPr>
            <a:r>
              <a:rPr lang="en-GB" dirty="0">
                <a:latin typeface="Calibri" panose="020F0502020204030204" pitchFamily="34" charset="0"/>
              </a:rPr>
              <a:t>H</a:t>
            </a:r>
            <a:r>
              <a:rPr lang="en-GB" dirty="0" smtClean="0">
                <a:latin typeface="Calibri" panose="020F0502020204030204" pitchFamily="34" charset="0"/>
              </a:rPr>
              <a:t>elp with identifying </a:t>
            </a:r>
            <a:r>
              <a:rPr lang="en-GB" dirty="0">
                <a:latin typeface="Calibri" panose="020F0502020204030204" pitchFamily="34" charset="0"/>
              </a:rPr>
              <a:t>the academic skills </a:t>
            </a:r>
            <a:r>
              <a:rPr lang="en-GB" dirty="0" smtClean="0">
                <a:latin typeface="Calibri" panose="020F0502020204030204" pitchFamily="34" charset="0"/>
              </a:rPr>
              <a:t>you might require </a:t>
            </a:r>
            <a:r>
              <a:rPr lang="en-GB" dirty="0">
                <a:latin typeface="Calibri" panose="020F0502020204030204" pitchFamily="34" charset="0"/>
              </a:rPr>
              <a:t>help and support </a:t>
            </a:r>
            <a:r>
              <a:rPr lang="en-GB" dirty="0" smtClean="0">
                <a:latin typeface="Calibri" panose="020F0502020204030204" pitchFamily="34" charset="0"/>
              </a:rPr>
              <a:t>with - and where to get help </a:t>
            </a:r>
            <a:endParaRPr lang="en-GB" dirty="0">
              <a:latin typeface="Calibri" panose="020F0502020204030204" pitchFamily="34" charset="0"/>
            </a:endParaRPr>
          </a:p>
          <a:p>
            <a:endParaRPr lang="en-GB" dirty="0">
              <a:latin typeface="Calibri" panose="020F0502020204030204" pitchFamily="34" charset="0"/>
            </a:endParaRPr>
          </a:p>
        </p:txBody>
      </p:sp>
    </p:spTree>
    <p:extLst>
      <p:ext uri="{BB962C8B-B14F-4D97-AF65-F5344CB8AC3E}">
        <p14:creationId xmlns:p14="http://schemas.microsoft.com/office/powerpoint/2010/main" val="4205134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GB" b="1" dirty="0" smtClean="0">
                <a:latin typeface="Calibri" panose="020F0502020204030204" pitchFamily="34" charset="0"/>
              </a:rPr>
              <a:t>Class activity</a:t>
            </a:r>
            <a:endParaRPr lang="en-GB" b="1" dirty="0">
              <a:latin typeface="Calibri" panose="020F0502020204030204" pitchFamily="34" charset="0"/>
            </a:endParaRPr>
          </a:p>
        </p:txBody>
      </p:sp>
      <p:sp>
        <p:nvSpPr>
          <p:cNvPr id="3" name="Content Placeholder 2"/>
          <p:cNvSpPr>
            <a:spLocks noGrp="1"/>
          </p:cNvSpPr>
          <p:nvPr>
            <p:ph idx="1"/>
          </p:nvPr>
        </p:nvSpPr>
        <p:spPr>
          <a:xfrm>
            <a:off x="457200" y="1052736"/>
            <a:ext cx="8229600" cy="5715000"/>
          </a:xfrm>
        </p:spPr>
        <p:txBody>
          <a:bodyPr>
            <a:normAutofit fontScale="62500" lnSpcReduction="20000"/>
          </a:bodyPr>
          <a:lstStyle/>
          <a:p>
            <a:pPr marL="514350" indent="-514350">
              <a:lnSpc>
                <a:spcPct val="120000"/>
              </a:lnSpc>
              <a:spcBef>
                <a:spcPts val="0"/>
              </a:spcBef>
              <a:buAutoNum type="arabicPeriod"/>
            </a:pPr>
            <a:r>
              <a:rPr lang="en-GB" sz="5100" dirty="0" smtClean="0">
                <a:latin typeface="Calibri" panose="020F0502020204030204" pitchFamily="34" charset="0"/>
              </a:rPr>
              <a:t>Introduce yourself to another student, and find out </a:t>
            </a:r>
            <a:r>
              <a:rPr lang="en-GB" sz="5100" dirty="0" smtClean="0">
                <a:latin typeface="Calibri" panose="020F0502020204030204" pitchFamily="34" charset="0"/>
              </a:rPr>
              <a:t>what type of postgraduate study they </a:t>
            </a:r>
            <a:r>
              <a:rPr lang="en-GB" sz="5100" dirty="0" smtClean="0">
                <a:latin typeface="Calibri" panose="020F0502020204030204" pitchFamily="34" charset="0"/>
              </a:rPr>
              <a:t>are undertaking.</a:t>
            </a:r>
          </a:p>
          <a:p>
            <a:pPr marL="514350" indent="-514350">
              <a:lnSpc>
                <a:spcPct val="120000"/>
              </a:lnSpc>
              <a:spcBef>
                <a:spcPts val="0"/>
              </a:spcBef>
              <a:buAutoNum type="arabicPeriod"/>
            </a:pPr>
            <a:endParaRPr lang="en-GB" dirty="0">
              <a:latin typeface="Calibri" panose="020F0502020204030204" pitchFamily="34" charset="0"/>
            </a:endParaRPr>
          </a:p>
          <a:p>
            <a:pPr marL="514350" indent="-514350">
              <a:lnSpc>
                <a:spcPct val="120000"/>
              </a:lnSpc>
              <a:spcBef>
                <a:spcPts val="0"/>
              </a:spcBef>
              <a:buFontTx/>
              <a:buAutoNum type="arabicPeriod" startAt="2"/>
              <a:defRPr/>
            </a:pPr>
            <a:r>
              <a:rPr lang="en-GB" sz="5100" dirty="0" smtClean="0">
                <a:latin typeface="Calibri" panose="020F0502020204030204" pitchFamily="34" charset="0"/>
              </a:rPr>
              <a:t>Find out the factors involved </a:t>
            </a:r>
            <a:r>
              <a:rPr lang="en-GB" sz="5100" dirty="0">
                <a:latin typeface="Calibri" panose="020F0502020204030204" pitchFamily="34" charset="0"/>
              </a:rPr>
              <a:t>in </a:t>
            </a:r>
            <a:r>
              <a:rPr lang="en-GB" sz="5100" dirty="0" smtClean="0">
                <a:latin typeface="Calibri" panose="020F0502020204030204" pitchFamily="34" charset="0"/>
              </a:rPr>
              <a:t>their decision </a:t>
            </a:r>
            <a:r>
              <a:rPr lang="en-GB" sz="5100" dirty="0">
                <a:latin typeface="Calibri" panose="020F0502020204030204" pitchFamily="34" charset="0"/>
              </a:rPr>
              <a:t>to study a </a:t>
            </a:r>
            <a:r>
              <a:rPr lang="en-GB" sz="5100" dirty="0" smtClean="0">
                <a:latin typeface="Calibri" panose="020F0502020204030204" pitchFamily="34" charset="0"/>
              </a:rPr>
              <a:t>particular </a:t>
            </a:r>
            <a:r>
              <a:rPr lang="en-GB" sz="5100" dirty="0">
                <a:latin typeface="Calibri" panose="020F0502020204030204" pitchFamily="34" charset="0"/>
              </a:rPr>
              <a:t>course </a:t>
            </a:r>
            <a:r>
              <a:rPr lang="en-GB" sz="5100" dirty="0" smtClean="0">
                <a:latin typeface="Calibri" panose="020F0502020204030204" pitchFamily="34" charset="0"/>
              </a:rPr>
              <a:t>at Birkbeck.</a:t>
            </a:r>
          </a:p>
          <a:p>
            <a:pPr marL="0" indent="0">
              <a:lnSpc>
                <a:spcPct val="120000"/>
              </a:lnSpc>
              <a:spcBef>
                <a:spcPts val="0"/>
              </a:spcBef>
              <a:buNone/>
              <a:defRPr/>
            </a:pPr>
            <a:endParaRPr lang="en-GB" sz="1600" dirty="0" smtClean="0">
              <a:latin typeface="Calibri" panose="020F0502020204030204" pitchFamily="34" charset="0"/>
            </a:endParaRPr>
          </a:p>
          <a:p>
            <a:pPr>
              <a:lnSpc>
                <a:spcPct val="120000"/>
              </a:lnSpc>
              <a:spcBef>
                <a:spcPts val="0"/>
              </a:spcBef>
              <a:defRPr/>
            </a:pPr>
            <a:r>
              <a:rPr lang="en-GB" sz="4500" dirty="0" smtClean="0">
                <a:latin typeface="Calibri" panose="020F0502020204030204" pitchFamily="34" charset="0"/>
              </a:rPr>
              <a:t>Job opportunities/promotion/change of career</a:t>
            </a:r>
            <a:endParaRPr lang="en-GB" sz="4500" dirty="0">
              <a:latin typeface="Calibri" panose="020F0502020204030204" pitchFamily="34" charset="0"/>
            </a:endParaRPr>
          </a:p>
          <a:p>
            <a:pPr>
              <a:lnSpc>
                <a:spcPct val="120000"/>
              </a:lnSpc>
              <a:spcBef>
                <a:spcPts val="0"/>
              </a:spcBef>
              <a:defRPr/>
            </a:pPr>
            <a:r>
              <a:rPr lang="en-GB" sz="4500" dirty="0" smtClean="0">
                <a:latin typeface="Calibri" panose="020F0502020204030204" pitchFamily="34" charset="0"/>
              </a:rPr>
              <a:t>Desire </a:t>
            </a:r>
            <a:r>
              <a:rPr lang="en-GB" sz="4500" dirty="0">
                <a:latin typeface="Calibri" panose="020F0502020204030204" pitchFamily="34" charset="0"/>
              </a:rPr>
              <a:t>to return to learning</a:t>
            </a:r>
          </a:p>
          <a:p>
            <a:pPr>
              <a:lnSpc>
                <a:spcPct val="120000"/>
              </a:lnSpc>
              <a:spcBef>
                <a:spcPts val="0"/>
              </a:spcBef>
              <a:defRPr/>
            </a:pPr>
            <a:r>
              <a:rPr lang="en-GB" sz="4500" dirty="0" smtClean="0">
                <a:latin typeface="Calibri" panose="020F0502020204030204" pitchFamily="34" charset="0"/>
              </a:rPr>
              <a:t>Financial </a:t>
            </a:r>
            <a:r>
              <a:rPr lang="en-GB" sz="4500" dirty="0">
                <a:latin typeface="Calibri" panose="020F0502020204030204" pitchFamily="34" charset="0"/>
              </a:rPr>
              <a:t>concerns</a:t>
            </a:r>
          </a:p>
          <a:p>
            <a:pPr>
              <a:lnSpc>
                <a:spcPct val="120000"/>
              </a:lnSpc>
              <a:spcBef>
                <a:spcPts val="0"/>
              </a:spcBef>
              <a:defRPr/>
            </a:pPr>
            <a:r>
              <a:rPr lang="en-GB" sz="4500" dirty="0" smtClean="0">
                <a:latin typeface="Calibri" panose="020F0502020204030204" pitchFamily="34" charset="0"/>
              </a:rPr>
              <a:t>Time </a:t>
            </a:r>
            <a:r>
              <a:rPr lang="en-GB" sz="4500" dirty="0">
                <a:latin typeface="Calibri" panose="020F0502020204030204" pitchFamily="34" charset="0"/>
              </a:rPr>
              <a:t>constraints</a:t>
            </a:r>
          </a:p>
          <a:p>
            <a:pPr>
              <a:lnSpc>
                <a:spcPct val="120000"/>
              </a:lnSpc>
              <a:spcBef>
                <a:spcPts val="0"/>
              </a:spcBef>
              <a:defRPr/>
            </a:pPr>
            <a:r>
              <a:rPr lang="en-GB" sz="4500" dirty="0" smtClean="0">
                <a:latin typeface="Calibri" panose="020F0502020204030204" pitchFamily="34" charset="0"/>
              </a:rPr>
              <a:t>Course </a:t>
            </a:r>
            <a:r>
              <a:rPr lang="en-GB" sz="4500" dirty="0">
                <a:latin typeface="Calibri" panose="020F0502020204030204" pitchFamily="34" charset="0"/>
              </a:rPr>
              <a:t>subject</a:t>
            </a:r>
          </a:p>
          <a:p>
            <a:pPr>
              <a:lnSpc>
                <a:spcPct val="120000"/>
              </a:lnSpc>
              <a:spcBef>
                <a:spcPts val="0"/>
              </a:spcBef>
              <a:defRPr/>
            </a:pPr>
            <a:r>
              <a:rPr lang="en-GB" sz="4500" dirty="0" smtClean="0">
                <a:latin typeface="Calibri" panose="020F0502020204030204" pitchFamily="34" charset="0"/>
              </a:rPr>
              <a:t>Birkbeck’s reputation/location/time</a:t>
            </a:r>
            <a:endParaRPr lang="en-GB" sz="4500" dirty="0">
              <a:latin typeface="Calibri" panose="020F0502020204030204" pitchFamily="34" charset="0"/>
            </a:endParaRPr>
          </a:p>
          <a:p>
            <a:pPr marL="514350" indent="-514350">
              <a:spcBef>
                <a:spcPts val="0"/>
              </a:spcBef>
              <a:buFontTx/>
              <a:buAutoNum type="arabicPeriod" startAt="2"/>
              <a:defRPr/>
            </a:pPr>
            <a:endParaRPr lang="en-GB" dirty="0"/>
          </a:p>
          <a:p>
            <a:pPr marL="0" indent="0">
              <a:spcBef>
                <a:spcPts val="0"/>
              </a:spcBef>
              <a:buNone/>
              <a:defRPr/>
            </a:pPr>
            <a:endParaRPr lang="en-GB" dirty="0"/>
          </a:p>
        </p:txBody>
      </p:sp>
    </p:spTree>
    <p:extLst>
      <p:ext uri="{BB962C8B-B14F-4D97-AF65-F5344CB8AC3E}">
        <p14:creationId xmlns:p14="http://schemas.microsoft.com/office/powerpoint/2010/main" val="126176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96236"/>
            <a:ext cx="7772400" cy="1143000"/>
          </a:xfrm>
        </p:spPr>
        <p:txBody>
          <a:bodyPr/>
          <a:lstStyle/>
          <a:p>
            <a:r>
              <a:rPr lang="en-GB" b="1" dirty="0" smtClean="0"/>
              <a:t>Get Ahead</a:t>
            </a:r>
            <a:endParaRPr lang="en-GB" b="1" dirty="0"/>
          </a:p>
        </p:txBody>
      </p:sp>
      <p:sp>
        <p:nvSpPr>
          <p:cNvPr id="4" name="Content Placeholder 3"/>
          <p:cNvSpPr>
            <a:spLocks noGrp="1"/>
          </p:cNvSpPr>
          <p:nvPr>
            <p:ph idx="1"/>
          </p:nvPr>
        </p:nvSpPr>
        <p:spPr>
          <a:xfrm>
            <a:off x="457200" y="1628800"/>
            <a:ext cx="8229600" cy="4525963"/>
          </a:xfrm>
        </p:spPr>
        <p:txBody>
          <a:bodyPr/>
          <a:lstStyle/>
          <a:p>
            <a:pPr marL="0" indent="0">
              <a:lnSpc>
                <a:spcPct val="150000"/>
              </a:lnSpc>
              <a:spcBef>
                <a:spcPts val="0"/>
              </a:spcBef>
              <a:buNone/>
            </a:pPr>
            <a:r>
              <a:rPr lang="en-GB" dirty="0">
                <a:latin typeface="Calibri" panose="020F0502020204030204" pitchFamily="34" charset="0"/>
              </a:rPr>
              <a:t>6</a:t>
            </a:r>
            <a:r>
              <a:rPr lang="en-GB" dirty="0" smtClean="0">
                <a:latin typeface="Calibri" panose="020F0502020204030204" pitchFamily="34" charset="0"/>
              </a:rPr>
              <a:t> September </a:t>
            </a:r>
            <a:r>
              <a:rPr lang="en-GB" dirty="0">
                <a:latin typeface="Calibri" panose="020F0502020204030204" pitchFamily="34" charset="0"/>
              </a:rPr>
              <a:t>	</a:t>
            </a:r>
            <a:r>
              <a:rPr lang="en-GB" dirty="0" smtClean="0">
                <a:latin typeface="Calibri" panose="020F0502020204030204" pitchFamily="34" charset="0"/>
              </a:rPr>
              <a:t>-	Staying Organised</a:t>
            </a:r>
          </a:p>
          <a:p>
            <a:pPr marL="0" indent="0">
              <a:lnSpc>
                <a:spcPct val="150000"/>
              </a:lnSpc>
              <a:spcBef>
                <a:spcPts val="0"/>
              </a:spcBef>
              <a:buNone/>
            </a:pPr>
            <a:r>
              <a:rPr lang="en-GB" dirty="0" smtClean="0">
                <a:latin typeface="Calibri" panose="020F0502020204030204" pitchFamily="34" charset="0"/>
              </a:rPr>
              <a:t>13 September 	-	Reading and Note-taking</a:t>
            </a:r>
          </a:p>
          <a:p>
            <a:pPr marL="0" indent="0">
              <a:lnSpc>
                <a:spcPct val="150000"/>
              </a:lnSpc>
              <a:spcBef>
                <a:spcPts val="0"/>
              </a:spcBef>
              <a:buNone/>
            </a:pPr>
            <a:r>
              <a:rPr lang="en-GB" dirty="0" smtClean="0">
                <a:latin typeface="Calibri" panose="020F0502020204030204" pitchFamily="34" charset="0"/>
              </a:rPr>
              <a:t>20 September 	-	Critical </a:t>
            </a:r>
            <a:r>
              <a:rPr lang="en-GB" dirty="0">
                <a:latin typeface="Calibri" panose="020F0502020204030204" pitchFamily="34" charset="0"/>
              </a:rPr>
              <a:t>T</a:t>
            </a:r>
            <a:r>
              <a:rPr lang="en-GB" dirty="0" smtClean="0">
                <a:latin typeface="Calibri" panose="020F0502020204030204" pitchFamily="34" charset="0"/>
              </a:rPr>
              <a:t>hinking</a:t>
            </a:r>
          </a:p>
          <a:p>
            <a:pPr marL="0" indent="0">
              <a:lnSpc>
                <a:spcPct val="150000"/>
              </a:lnSpc>
              <a:spcBef>
                <a:spcPts val="0"/>
              </a:spcBef>
              <a:buNone/>
            </a:pPr>
            <a:r>
              <a:rPr lang="en-GB" dirty="0" smtClean="0">
                <a:latin typeface="Calibri" panose="020F0502020204030204" pitchFamily="34" charset="0"/>
              </a:rPr>
              <a:t>27 September 	-	Academic </a:t>
            </a:r>
            <a:r>
              <a:rPr lang="en-GB" dirty="0">
                <a:latin typeface="Calibri" panose="020F0502020204030204" pitchFamily="34" charset="0"/>
              </a:rPr>
              <a:t>W</a:t>
            </a:r>
            <a:r>
              <a:rPr lang="en-GB" dirty="0" smtClean="0">
                <a:latin typeface="Calibri" panose="020F0502020204030204" pitchFamily="34" charset="0"/>
              </a:rPr>
              <a:t>riting</a:t>
            </a:r>
          </a:p>
          <a:p>
            <a:pPr marL="0" indent="0">
              <a:lnSpc>
                <a:spcPct val="150000"/>
              </a:lnSpc>
              <a:spcBef>
                <a:spcPts val="0"/>
              </a:spcBef>
              <a:buNone/>
            </a:pPr>
            <a:endParaRPr lang="en-GB" dirty="0">
              <a:latin typeface="Calibri" panose="020F0502020204030204" pitchFamily="34" charset="0"/>
            </a:endParaRPr>
          </a:p>
          <a:p>
            <a:pPr marL="0" indent="0">
              <a:lnSpc>
                <a:spcPct val="150000"/>
              </a:lnSpc>
              <a:spcBef>
                <a:spcPts val="0"/>
              </a:spcBef>
              <a:buNone/>
            </a:pPr>
            <a:r>
              <a:rPr lang="en-GB" dirty="0" smtClean="0">
                <a:latin typeface="Calibri" panose="020F0502020204030204" pitchFamily="34" charset="0"/>
              </a:rPr>
              <a:t>Tuesdays 6.30-8pm in </a:t>
            </a:r>
            <a:r>
              <a:rPr lang="en-GB" dirty="0">
                <a:latin typeface="Calibri" panose="020F0502020204030204" pitchFamily="34" charset="0"/>
              </a:rPr>
              <a:t>B35</a:t>
            </a:r>
          </a:p>
          <a:p>
            <a:pPr marL="0" indent="0">
              <a:buNone/>
            </a:pPr>
            <a:endParaRPr lang="en-GB" dirty="0"/>
          </a:p>
        </p:txBody>
      </p:sp>
    </p:spTree>
    <p:extLst>
      <p:ext uri="{BB962C8B-B14F-4D97-AF65-F5344CB8AC3E}">
        <p14:creationId xmlns:p14="http://schemas.microsoft.com/office/powerpoint/2010/main" val="4042704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204864"/>
            <a:ext cx="8229600" cy="1143000"/>
          </a:xfrm>
        </p:spPr>
        <p:txBody>
          <a:bodyPr>
            <a:noAutofit/>
          </a:bodyPr>
          <a:lstStyle/>
          <a:p>
            <a:pPr algn="l">
              <a:lnSpc>
                <a:spcPct val="150000"/>
              </a:lnSpc>
            </a:pPr>
            <a:r>
              <a:rPr lang="en-GB" sz="3200" dirty="0" smtClean="0">
                <a:latin typeface="Calibri" panose="020F0502020204030204" pitchFamily="34" charset="0"/>
              </a:rPr>
              <a:t>“... those generic and transferable skills which underpin the  learning development of undergraduate and taught postgraduate students in HE, enabling them to be confident, independent critical thinkers and reflective learners.” </a:t>
            </a:r>
            <a:br>
              <a:rPr lang="en-GB" sz="3200" dirty="0" smtClean="0">
                <a:latin typeface="Calibri" panose="020F0502020204030204" pitchFamily="34" charset="0"/>
              </a:rPr>
            </a:br>
            <a:r>
              <a:rPr lang="en-GB" sz="3200" dirty="0" smtClean="0">
                <a:latin typeface="Calibri" panose="020F0502020204030204" pitchFamily="34" charset="0"/>
              </a:rPr>
              <a:t>			(Leeds University Library, </a:t>
            </a:r>
            <a:r>
              <a:rPr lang="en-GB" sz="3200" dirty="0" smtClean="0"/>
              <a:t>2010)</a:t>
            </a:r>
            <a:endParaRPr lang="en-GB" sz="3200" dirty="0"/>
          </a:p>
        </p:txBody>
      </p:sp>
      <p:pic>
        <p:nvPicPr>
          <p:cNvPr id="93186" name="Picture 2" descr="C:\Users\sara\Documents\BBK extended summer prog 2015\academic-skills.jpg"/>
          <p:cNvPicPr>
            <a:picLocks noGrp="1" noChangeAspect="1" noChangeArrowheads="1"/>
          </p:cNvPicPr>
          <p:nvPr>
            <p:ph idx="1"/>
          </p:nvPr>
        </p:nvPicPr>
        <p:blipFill>
          <a:blip r:embed="rId2" cstate="print"/>
          <a:srcRect/>
          <a:stretch>
            <a:fillRect/>
          </a:stretch>
        </p:blipFill>
        <p:spPr bwMode="auto">
          <a:xfrm>
            <a:off x="899592" y="4725144"/>
            <a:ext cx="1800200" cy="1471439"/>
          </a:xfrm>
          <a:prstGeom prst="rect">
            <a:avLst/>
          </a:prstGeom>
          <a:noFill/>
        </p:spPr>
      </p:pic>
    </p:spTree>
    <p:extLst>
      <p:ext uri="{BB962C8B-B14F-4D97-AF65-F5344CB8AC3E}">
        <p14:creationId xmlns:p14="http://schemas.microsoft.com/office/powerpoint/2010/main" val="3514850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036496" cy="1143000"/>
          </a:xfrm>
        </p:spPr>
        <p:txBody>
          <a:bodyPr>
            <a:noAutofit/>
          </a:bodyPr>
          <a:lstStyle/>
          <a:p>
            <a:r>
              <a:rPr lang="en-GB" b="1" dirty="0" smtClean="0">
                <a:latin typeface="Calibri" panose="020F0502020204030204" pitchFamily="34" charset="0"/>
              </a:rPr>
              <a:t>Cottrell, S. </a:t>
            </a:r>
            <a:r>
              <a:rPr lang="en-GB" b="1" i="1" dirty="0" smtClean="0">
                <a:latin typeface="Calibri" panose="020F0502020204030204" pitchFamily="34" charset="0"/>
              </a:rPr>
              <a:t>The Study Skills Handbook</a:t>
            </a:r>
            <a:endParaRPr lang="en-GB" b="1" dirty="0">
              <a:latin typeface="Calibri" panose="020F0502020204030204" pitchFamily="34" charset="0"/>
            </a:endParaRPr>
          </a:p>
        </p:txBody>
      </p:sp>
      <p:sp>
        <p:nvSpPr>
          <p:cNvPr id="4098" name="Rectangle 3"/>
          <p:cNvSpPr>
            <a:spLocks noGrp="1" noChangeArrowheads="1"/>
          </p:cNvSpPr>
          <p:nvPr>
            <p:ph idx="1"/>
          </p:nvPr>
        </p:nvSpPr>
        <p:spPr>
          <a:xfrm>
            <a:off x="395536" y="1412776"/>
            <a:ext cx="8229600" cy="5257800"/>
          </a:xfrm>
        </p:spPr>
        <p:txBody>
          <a:bodyPr>
            <a:normAutofit fontScale="92500" lnSpcReduction="10000"/>
          </a:bodyPr>
          <a:lstStyle/>
          <a:p>
            <a:pPr eaLnBrk="1" hangingPunct="1">
              <a:lnSpc>
                <a:spcPct val="110000"/>
              </a:lnSpc>
              <a:spcBef>
                <a:spcPts val="0"/>
              </a:spcBef>
              <a:buNone/>
            </a:pPr>
            <a:r>
              <a:rPr lang="en-US" sz="2800" b="1" dirty="0" smtClean="0">
                <a:latin typeface="Calibri" panose="020F0502020204030204" pitchFamily="34" charset="0"/>
              </a:rPr>
              <a:t>C - Creative</a:t>
            </a:r>
          </a:p>
          <a:p>
            <a:pPr eaLnBrk="1" hangingPunct="1">
              <a:lnSpc>
                <a:spcPct val="110000"/>
              </a:lnSpc>
              <a:spcBef>
                <a:spcPts val="0"/>
              </a:spcBef>
              <a:buFontTx/>
              <a:buNone/>
            </a:pPr>
            <a:r>
              <a:rPr lang="en-US" sz="2400" dirty="0" smtClean="0">
                <a:latin typeface="Calibri" panose="020F0502020204030204" pitchFamily="34" charset="0"/>
              </a:rPr>
              <a:t>have the confidence to use your individual strategies and styles, apply</a:t>
            </a:r>
          </a:p>
          <a:p>
            <a:pPr eaLnBrk="1" hangingPunct="1">
              <a:lnSpc>
                <a:spcPct val="110000"/>
              </a:lnSpc>
              <a:spcBef>
                <a:spcPts val="0"/>
              </a:spcBef>
              <a:buFontTx/>
              <a:buNone/>
            </a:pPr>
            <a:r>
              <a:rPr lang="en-US" sz="2400" dirty="0" smtClean="0">
                <a:latin typeface="Calibri" panose="020F0502020204030204" pitchFamily="34" charset="0"/>
              </a:rPr>
              <a:t>imagination to your learning</a:t>
            </a:r>
          </a:p>
          <a:p>
            <a:pPr eaLnBrk="1" hangingPunct="1">
              <a:lnSpc>
                <a:spcPct val="110000"/>
              </a:lnSpc>
              <a:spcBef>
                <a:spcPts val="0"/>
              </a:spcBef>
              <a:buNone/>
            </a:pPr>
            <a:r>
              <a:rPr lang="en-US" sz="2800" b="1" dirty="0" smtClean="0">
                <a:latin typeface="Calibri" panose="020F0502020204030204" pitchFamily="34" charset="0"/>
              </a:rPr>
              <a:t>R - Reflective</a:t>
            </a:r>
          </a:p>
          <a:p>
            <a:pPr eaLnBrk="1" hangingPunct="1">
              <a:lnSpc>
                <a:spcPct val="110000"/>
              </a:lnSpc>
              <a:spcBef>
                <a:spcPts val="0"/>
              </a:spcBef>
              <a:buFontTx/>
              <a:buNone/>
            </a:pPr>
            <a:r>
              <a:rPr lang="en-US" sz="2400" dirty="0" smtClean="0">
                <a:latin typeface="Calibri" panose="020F0502020204030204" pitchFamily="34" charset="0"/>
              </a:rPr>
              <a:t>sit with your experience, analyse and evaluate your own performance</a:t>
            </a:r>
          </a:p>
          <a:p>
            <a:pPr eaLnBrk="1" hangingPunct="1">
              <a:lnSpc>
                <a:spcPct val="110000"/>
              </a:lnSpc>
              <a:spcBef>
                <a:spcPts val="0"/>
              </a:spcBef>
              <a:buFontTx/>
              <a:buNone/>
            </a:pPr>
            <a:r>
              <a:rPr lang="en-US" sz="2400" dirty="0" smtClean="0">
                <a:latin typeface="Calibri" panose="020F0502020204030204" pitchFamily="34" charset="0"/>
              </a:rPr>
              <a:t>and draw lessons from it </a:t>
            </a:r>
          </a:p>
          <a:p>
            <a:pPr eaLnBrk="1" hangingPunct="1">
              <a:lnSpc>
                <a:spcPct val="110000"/>
              </a:lnSpc>
              <a:spcBef>
                <a:spcPts val="0"/>
              </a:spcBef>
              <a:buNone/>
            </a:pPr>
            <a:r>
              <a:rPr lang="en-US" sz="2800" b="1" dirty="0" smtClean="0">
                <a:latin typeface="Calibri" panose="020F0502020204030204" pitchFamily="34" charset="0"/>
              </a:rPr>
              <a:t>E - Effective</a:t>
            </a:r>
          </a:p>
          <a:p>
            <a:pPr eaLnBrk="1" hangingPunct="1">
              <a:lnSpc>
                <a:spcPct val="110000"/>
              </a:lnSpc>
              <a:spcBef>
                <a:spcPts val="0"/>
              </a:spcBef>
              <a:buFontTx/>
              <a:buNone/>
            </a:pPr>
            <a:r>
              <a:rPr lang="en-US" sz="2400" dirty="0" smtClean="0">
                <a:latin typeface="Calibri" panose="020F0502020204030204" pitchFamily="34" charset="0"/>
              </a:rPr>
              <a:t>organise your space, time, priorities, state of mind and resources to </a:t>
            </a:r>
          </a:p>
          <a:p>
            <a:pPr eaLnBrk="1" hangingPunct="1">
              <a:lnSpc>
                <a:spcPct val="110000"/>
              </a:lnSpc>
              <a:spcBef>
                <a:spcPts val="0"/>
              </a:spcBef>
              <a:buFontTx/>
              <a:buNone/>
            </a:pPr>
            <a:r>
              <a:rPr lang="en-US" sz="2400" dirty="0" smtClean="0">
                <a:latin typeface="Calibri" panose="020F0502020204030204" pitchFamily="34" charset="0"/>
              </a:rPr>
              <a:t>the maximum benefit</a:t>
            </a:r>
          </a:p>
          <a:p>
            <a:pPr eaLnBrk="1" hangingPunct="1">
              <a:lnSpc>
                <a:spcPct val="110000"/>
              </a:lnSpc>
              <a:spcBef>
                <a:spcPts val="0"/>
              </a:spcBef>
              <a:buNone/>
            </a:pPr>
            <a:r>
              <a:rPr lang="en-US" sz="2800" b="1" dirty="0" smtClean="0">
                <a:latin typeface="Calibri" panose="020F0502020204030204" pitchFamily="34" charset="0"/>
              </a:rPr>
              <a:t>A - Active</a:t>
            </a:r>
          </a:p>
          <a:p>
            <a:pPr eaLnBrk="1" hangingPunct="1">
              <a:lnSpc>
                <a:spcPct val="110000"/>
              </a:lnSpc>
              <a:spcBef>
                <a:spcPts val="0"/>
              </a:spcBef>
              <a:buFontTx/>
              <a:buNone/>
            </a:pPr>
            <a:r>
              <a:rPr lang="en-US" sz="2400" dirty="0" smtClean="0">
                <a:latin typeface="Calibri" panose="020F0502020204030204" pitchFamily="34" charset="0"/>
              </a:rPr>
              <a:t>be personally involved, do things, physically and mentally in order to </a:t>
            </a:r>
          </a:p>
          <a:p>
            <a:pPr eaLnBrk="1" hangingPunct="1">
              <a:lnSpc>
                <a:spcPct val="110000"/>
              </a:lnSpc>
              <a:spcBef>
                <a:spcPts val="0"/>
              </a:spcBef>
              <a:buFontTx/>
              <a:buNone/>
            </a:pPr>
            <a:r>
              <a:rPr lang="en-US" sz="2400" dirty="0" smtClean="0">
                <a:latin typeface="Calibri" panose="020F0502020204030204" pitchFamily="34" charset="0"/>
              </a:rPr>
              <a:t>make sense of what you learn</a:t>
            </a:r>
          </a:p>
          <a:p>
            <a:pPr eaLnBrk="1" hangingPunct="1">
              <a:lnSpc>
                <a:spcPct val="110000"/>
              </a:lnSpc>
              <a:spcBef>
                <a:spcPts val="0"/>
              </a:spcBef>
              <a:buNone/>
            </a:pPr>
            <a:r>
              <a:rPr lang="en-US" sz="2800" b="1" dirty="0" smtClean="0">
                <a:latin typeface="Calibri" panose="020F0502020204030204" pitchFamily="34" charset="0"/>
              </a:rPr>
              <a:t>M - Motivated</a:t>
            </a:r>
            <a:endParaRPr lang="en-US" sz="2800" dirty="0" smtClean="0">
              <a:latin typeface="Calibri" panose="020F0502020204030204" pitchFamily="34" charset="0"/>
            </a:endParaRPr>
          </a:p>
          <a:p>
            <a:pPr eaLnBrk="1" hangingPunct="1">
              <a:lnSpc>
                <a:spcPct val="110000"/>
              </a:lnSpc>
              <a:spcBef>
                <a:spcPts val="0"/>
              </a:spcBef>
              <a:buFontTx/>
              <a:buNone/>
            </a:pPr>
            <a:r>
              <a:rPr lang="en-US" sz="2400" dirty="0" smtClean="0">
                <a:latin typeface="Calibri" panose="020F0502020204030204" pitchFamily="34" charset="0"/>
              </a:rPr>
              <a:t>be aware of your desired outcomes using short and long-term 'goals'</a:t>
            </a:r>
          </a:p>
          <a:p>
            <a:pPr eaLnBrk="1" hangingPunct="1">
              <a:lnSpc>
                <a:spcPct val="110000"/>
              </a:lnSpc>
              <a:spcBef>
                <a:spcPts val="0"/>
              </a:spcBef>
              <a:buFontTx/>
              <a:buNone/>
            </a:pPr>
            <a:endParaRPr lang="en-US" sz="2400" dirty="0" smtClean="0"/>
          </a:p>
          <a:p>
            <a:pPr eaLnBrk="1" hangingPunct="1">
              <a:lnSpc>
                <a:spcPct val="110000"/>
              </a:lnSpc>
              <a:spcBef>
                <a:spcPts val="0"/>
              </a:spcBef>
              <a:buFontTx/>
              <a:buNone/>
            </a:pPr>
            <a:endParaRPr lang="en-US" sz="2000" dirty="0" smtClean="0"/>
          </a:p>
          <a:p>
            <a:pPr eaLnBrk="1" hangingPunct="1">
              <a:lnSpc>
                <a:spcPct val="110000"/>
              </a:lnSpc>
            </a:pPr>
            <a:endParaRPr lang="en-US" sz="2400" dirty="0" smtClean="0"/>
          </a:p>
        </p:txBody>
      </p:sp>
    </p:spTree>
    <p:extLst>
      <p:ext uri="{BB962C8B-B14F-4D97-AF65-F5344CB8AC3E}">
        <p14:creationId xmlns:p14="http://schemas.microsoft.com/office/powerpoint/2010/main" val="2792738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GB" b="1" dirty="0" smtClean="0">
                <a:latin typeface="Calibri" panose="020F0502020204030204" pitchFamily="34" charset="0"/>
              </a:rPr>
              <a:t>Importance of academic skills</a:t>
            </a:r>
            <a:endParaRPr lang="en-GB" dirty="0">
              <a:latin typeface="Calibri" panose="020F0502020204030204" pitchFamily="34" charset="0"/>
            </a:endParaRPr>
          </a:p>
        </p:txBody>
      </p:sp>
      <p:sp>
        <p:nvSpPr>
          <p:cNvPr id="3" name="Content Placeholder 2"/>
          <p:cNvSpPr>
            <a:spLocks noGrp="1"/>
          </p:cNvSpPr>
          <p:nvPr>
            <p:ph idx="1"/>
          </p:nvPr>
        </p:nvSpPr>
        <p:spPr>
          <a:xfrm>
            <a:off x="-1404664" y="1403648"/>
            <a:ext cx="10729192" cy="5400600"/>
          </a:xfrm>
        </p:spPr>
        <p:txBody>
          <a:bodyPr>
            <a:normAutofit/>
          </a:bodyPr>
          <a:lstStyle/>
          <a:p>
            <a:pPr lvl="4">
              <a:spcBef>
                <a:spcPts val="0"/>
              </a:spcBef>
              <a:buFont typeface="Arial" pitchFamily="34" charset="0"/>
              <a:buChar char="•"/>
            </a:pPr>
            <a:r>
              <a:rPr lang="en-GB" sz="3200" dirty="0" smtClean="0"/>
              <a:t> </a:t>
            </a:r>
            <a:r>
              <a:rPr lang="en-GB" sz="3200" dirty="0" smtClean="0">
                <a:latin typeface="Calibri" panose="020F0502020204030204" pitchFamily="34" charset="0"/>
              </a:rPr>
              <a:t>Crucial to being an efficient, effective, active</a:t>
            </a:r>
          </a:p>
          <a:p>
            <a:pPr marL="1828800" lvl="4" indent="0">
              <a:spcBef>
                <a:spcPts val="0"/>
              </a:spcBef>
              <a:buNone/>
            </a:pPr>
            <a:r>
              <a:rPr lang="en-GB" sz="3200" dirty="0">
                <a:latin typeface="Calibri" panose="020F0502020204030204" pitchFamily="34" charset="0"/>
              </a:rPr>
              <a:t> </a:t>
            </a:r>
            <a:r>
              <a:rPr lang="en-GB" sz="3200" dirty="0" smtClean="0">
                <a:latin typeface="Calibri" panose="020F0502020204030204" pitchFamily="34" charset="0"/>
              </a:rPr>
              <a:t>   learner</a:t>
            </a:r>
          </a:p>
          <a:p>
            <a:pPr lvl="4">
              <a:spcBef>
                <a:spcPts val="0"/>
              </a:spcBef>
              <a:buNone/>
            </a:pPr>
            <a:endParaRPr lang="en-GB" dirty="0" smtClean="0">
              <a:latin typeface="Calibri" panose="020F0502020204030204" pitchFamily="34" charset="0"/>
            </a:endParaRPr>
          </a:p>
          <a:p>
            <a:pPr lvl="4">
              <a:spcBef>
                <a:spcPts val="0"/>
              </a:spcBef>
              <a:buFont typeface="Arial" panose="020B0604020202020204" pitchFamily="34" charset="0"/>
              <a:buChar char="•"/>
            </a:pPr>
            <a:r>
              <a:rPr lang="en-GB" sz="3200" dirty="0" smtClean="0">
                <a:latin typeface="Calibri" panose="020F0502020204030204" pitchFamily="34" charset="0"/>
              </a:rPr>
              <a:t> Interrelated</a:t>
            </a:r>
          </a:p>
          <a:p>
            <a:pPr marL="1828800" lvl="4" indent="0">
              <a:spcBef>
                <a:spcPts val="0"/>
              </a:spcBef>
              <a:buNone/>
            </a:pPr>
            <a:endParaRPr lang="en-GB" dirty="0" smtClean="0">
              <a:latin typeface="Calibri" panose="020F0502020204030204" pitchFamily="34" charset="0"/>
            </a:endParaRPr>
          </a:p>
          <a:p>
            <a:pPr lvl="4">
              <a:spcBef>
                <a:spcPts val="0"/>
              </a:spcBef>
              <a:buFont typeface="Arial" panose="020B0604020202020204" pitchFamily="34" charset="0"/>
              <a:buChar char="•"/>
            </a:pPr>
            <a:r>
              <a:rPr lang="en-GB" sz="3200" dirty="0" smtClean="0">
                <a:latin typeface="Calibri" panose="020F0502020204030204" pitchFamily="34" charset="0"/>
              </a:rPr>
              <a:t> Go hand in hand with academic content</a:t>
            </a:r>
          </a:p>
          <a:p>
            <a:pPr marL="1828800" lvl="4" indent="0">
              <a:spcBef>
                <a:spcPts val="0"/>
              </a:spcBef>
              <a:buNone/>
            </a:pPr>
            <a:endParaRPr lang="en-GB" dirty="0" smtClean="0">
              <a:latin typeface="Calibri" panose="020F0502020204030204" pitchFamily="34" charset="0"/>
            </a:endParaRPr>
          </a:p>
          <a:p>
            <a:pPr lvl="4">
              <a:spcBef>
                <a:spcPts val="0"/>
              </a:spcBef>
              <a:buFont typeface="Arial" panose="020B0604020202020204" pitchFamily="34" charset="0"/>
              <a:buChar char="•"/>
            </a:pPr>
            <a:r>
              <a:rPr lang="en-GB" sz="3200" dirty="0" smtClean="0">
                <a:latin typeface="Calibri" panose="020F0502020204030204" pitchFamily="34" charset="0"/>
              </a:rPr>
              <a:t> Transferable to the workplace - soft employment</a:t>
            </a:r>
          </a:p>
          <a:p>
            <a:pPr marL="1828800" lvl="4" indent="0">
              <a:spcBef>
                <a:spcPts val="0"/>
              </a:spcBef>
              <a:buNone/>
            </a:pPr>
            <a:r>
              <a:rPr lang="en-GB" sz="3200" dirty="0" smtClean="0">
                <a:latin typeface="Calibri" panose="020F0502020204030204" pitchFamily="34" charset="0"/>
              </a:rPr>
              <a:t>    skills</a:t>
            </a:r>
          </a:p>
          <a:p>
            <a:pPr lvl="4">
              <a:spcBef>
                <a:spcPts val="0"/>
              </a:spcBef>
              <a:buFont typeface="Arial" panose="020B0604020202020204" pitchFamily="34" charset="0"/>
              <a:buChar char="•"/>
            </a:pPr>
            <a:endParaRPr lang="en-GB" dirty="0">
              <a:latin typeface="Calibri" panose="020F0502020204030204" pitchFamily="34" charset="0"/>
            </a:endParaRPr>
          </a:p>
          <a:p>
            <a:pPr lvl="4">
              <a:spcBef>
                <a:spcPts val="0"/>
              </a:spcBef>
              <a:buFont typeface="Arial" panose="020B0604020202020204" pitchFamily="34" charset="0"/>
              <a:buChar char="•"/>
            </a:pPr>
            <a:r>
              <a:rPr lang="en-GB" sz="3200" dirty="0" smtClean="0">
                <a:latin typeface="Calibri" panose="020F0502020204030204" pitchFamily="34" charset="0"/>
              </a:rPr>
              <a:t>  Expected </a:t>
            </a:r>
            <a:r>
              <a:rPr lang="en-GB" sz="3200" dirty="0">
                <a:latin typeface="Calibri" panose="020F0502020204030204" pitchFamily="34" charset="0"/>
              </a:rPr>
              <a:t>of you in Higher </a:t>
            </a:r>
            <a:r>
              <a:rPr lang="en-GB" sz="3200" dirty="0" smtClean="0">
                <a:latin typeface="Calibri" panose="020F0502020204030204" pitchFamily="34" charset="0"/>
              </a:rPr>
              <a:t>Education - </a:t>
            </a:r>
          </a:p>
          <a:p>
            <a:pPr marL="1828800" lvl="4" indent="0">
              <a:spcBef>
                <a:spcPts val="0"/>
              </a:spcBef>
              <a:buNone/>
            </a:pPr>
            <a:r>
              <a:rPr lang="en-GB" sz="3200" dirty="0">
                <a:latin typeface="Calibri" panose="020F0502020204030204" pitchFamily="34" charset="0"/>
              </a:rPr>
              <a:t> </a:t>
            </a:r>
            <a:r>
              <a:rPr lang="en-GB" sz="3200" dirty="0" smtClean="0">
                <a:latin typeface="Calibri" panose="020F0502020204030204" pitchFamily="34" charset="0"/>
              </a:rPr>
              <a:t>    </a:t>
            </a:r>
            <a:r>
              <a:rPr lang="en-GB" sz="3200" dirty="0" smtClean="0">
                <a:latin typeface="Calibri" panose="020F0502020204030204" pitchFamily="34" charset="0"/>
              </a:rPr>
              <a:t>even more so in </a:t>
            </a:r>
            <a:r>
              <a:rPr lang="en-GB" sz="3200" dirty="0">
                <a:latin typeface="Calibri" panose="020F0502020204030204" pitchFamily="34" charset="0"/>
              </a:rPr>
              <a:t>p</a:t>
            </a:r>
            <a:r>
              <a:rPr lang="en-GB" sz="3200" dirty="0" smtClean="0">
                <a:latin typeface="Calibri" panose="020F0502020204030204" pitchFamily="34" charset="0"/>
              </a:rPr>
              <a:t>ostgraduate study</a:t>
            </a:r>
            <a:endParaRPr lang="en-GB" sz="3200" dirty="0">
              <a:latin typeface="Calibri" panose="020F0502020204030204" pitchFamily="34" charset="0"/>
            </a:endParaRPr>
          </a:p>
          <a:p>
            <a:pPr lvl="4">
              <a:spcBef>
                <a:spcPts val="0"/>
              </a:spcBef>
              <a:buFont typeface="Arial" panose="020B0604020202020204" pitchFamily="34" charset="0"/>
              <a:buChar char="•"/>
            </a:pPr>
            <a:endParaRPr lang="en-GB" sz="3200" dirty="0" smtClean="0"/>
          </a:p>
          <a:p>
            <a:pPr lvl="4">
              <a:spcBef>
                <a:spcPts val="0"/>
              </a:spcBef>
              <a:buFont typeface="Arial" panose="020B0604020202020204" pitchFamily="34" charset="0"/>
              <a:buChar char="•"/>
            </a:pPr>
            <a:endParaRPr lang="en-GB" sz="1000" dirty="0" smtClean="0"/>
          </a:p>
          <a:p>
            <a:pPr marL="1828800" lvl="4" indent="0">
              <a:spcBef>
                <a:spcPts val="0"/>
              </a:spcBef>
              <a:buNone/>
            </a:pPr>
            <a:endParaRPr lang="en-GB" dirty="0"/>
          </a:p>
        </p:txBody>
      </p:sp>
    </p:spTree>
    <p:extLst>
      <p:ext uri="{BB962C8B-B14F-4D97-AF65-F5344CB8AC3E}">
        <p14:creationId xmlns:p14="http://schemas.microsoft.com/office/powerpoint/2010/main" val="609799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85177" y="188640"/>
            <a:ext cx="8229600" cy="936625"/>
          </a:xfrm>
        </p:spPr>
        <p:txBody>
          <a:bodyPr>
            <a:normAutofit/>
          </a:bodyPr>
          <a:lstStyle/>
          <a:p>
            <a:pPr eaLnBrk="1" hangingPunct="1"/>
            <a:r>
              <a:rPr lang="en-GB" b="1" dirty="0" smtClean="0">
                <a:solidFill>
                  <a:srgbClr val="800000"/>
                </a:solidFill>
                <a:latin typeface="Calibri" panose="020F0502020204030204" pitchFamily="34" charset="0"/>
              </a:rPr>
              <a:t>Postgraduate skills</a:t>
            </a:r>
            <a:endParaRPr lang="en-GB" b="1" dirty="0" smtClean="0">
              <a:solidFill>
                <a:srgbClr val="800000"/>
              </a:solidFill>
              <a:latin typeface="Calibri" panose="020F0502020204030204" pitchFamily="34" charset="0"/>
            </a:endParaRPr>
          </a:p>
        </p:txBody>
      </p:sp>
      <p:sp>
        <p:nvSpPr>
          <p:cNvPr id="7171" name="Rectangle 3"/>
          <p:cNvSpPr>
            <a:spLocks noGrp="1" noChangeArrowheads="1"/>
          </p:cNvSpPr>
          <p:nvPr>
            <p:ph type="body" idx="1"/>
          </p:nvPr>
        </p:nvSpPr>
        <p:spPr>
          <a:xfrm>
            <a:off x="285177" y="1268760"/>
            <a:ext cx="8712968" cy="6120680"/>
          </a:xfrm>
        </p:spPr>
        <p:txBody>
          <a:bodyPr>
            <a:normAutofit/>
          </a:bodyPr>
          <a:lstStyle/>
          <a:p>
            <a:pPr>
              <a:spcBef>
                <a:spcPts val="0"/>
              </a:spcBef>
            </a:pPr>
            <a:r>
              <a:rPr lang="en-GB" dirty="0" smtClean="0">
                <a:latin typeface="Calibri" panose="020F0502020204030204" pitchFamily="34" charset="0"/>
              </a:rPr>
              <a:t>Read more widely and critically</a:t>
            </a:r>
          </a:p>
          <a:p>
            <a:pPr>
              <a:spcBef>
                <a:spcPts val="0"/>
              </a:spcBef>
            </a:pPr>
            <a:endParaRPr lang="en-GB" sz="2000" dirty="0" smtClean="0">
              <a:latin typeface="Calibri" panose="020F0502020204030204" pitchFamily="34" charset="0"/>
            </a:endParaRPr>
          </a:p>
          <a:p>
            <a:pPr>
              <a:spcBef>
                <a:spcPts val="0"/>
              </a:spcBef>
            </a:pPr>
            <a:r>
              <a:rPr lang="en-GB" dirty="0" smtClean="0">
                <a:latin typeface="Calibri" panose="020F0502020204030204" pitchFamily="34" charset="0"/>
              </a:rPr>
              <a:t>Demonstrate academic judgement</a:t>
            </a:r>
          </a:p>
          <a:p>
            <a:pPr>
              <a:spcBef>
                <a:spcPts val="0"/>
              </a:spcBef>
            </a:pPr>
            <a:endParaRPr lang="en-GB" sz="2000" dirty="0" smtClean="0">
              <a:latin typeface="Calibri" panose="020F0502020204030204" pitchFamily="34" charset="0"/>
            </a:endParaRPr>
          </a:p>
          <a:p>
            <a:pPr>
              <a:spcBef>
                <a:spcPts val="0"/>
              </a:spcBef>
            </a:pPr>
            <a:r>
              <a:rPr lang="en-GB" dirty="0" smtClean="0">
                <a:latin typeface="Calibri" panose="020F0502020204030204" pitchFamily="34" charset="0"/>
              </a:rPr>
              <a:t>Gather and process evidence</a:t>
            </a:r>
          </a:p>
          <a:p>
            <a:pPr>
              <a:spcBef>
                <a:spcPts val="0"/>
              </a:spcBef>
            </a:pPr>
            <a:endParaRPr lang="en-GB" sz="2000" dirty="0" smtClean="0">
              <a:latin typeface="Calibri" panose="020F0502020204030204" pitchFamily="34" charset="0"/>
            </a:endParaRPr>
          </a:p>
          <a:p>
            <a:pPr>
              <a:spcBef>
                <a:spcPts val="0"/>
              </a:spcBef>
            </a:pPr>
            <a:r>
              <a:rPr lang="en-GB" dirty="0" smtClean="0">
                <a:latin typeface="Calibri" panose="020F0502020204030204" pitchFamily="34" charset="0"/>
              </a:rPr>
              <a:t>Apply appropriate research methodologies</a:t>
            </a:r>
          </a:p>
          <a:p>
            <a:pPr>
              <a:spcBef>
                <a:spcPts val="0"/>
              </a:spcBef>
            </a:pPr>
            <a:endParaRPr lang="en-GB" sz="2000" dirty="0" smtClean="0">
              <a:latin typeface="Calibri" panose="020F0502020204030204" pitchFamily="34" charset="0"/>
            </a:endParaRPr>
          </a:p>
          <a:p>
            <a:pPr>
              <a:spcBef>
                <a:spcPts val="0"/>
              </a:spcBef>
            </a:pPr>
            <a:r>
              <a:rPr lang="en-GB" dirty="0" smtClean="0">
                <a:latin typeface="Calibri" panose="020F0502020204030204" pitchFamily="34" charset="0"/>
              </a:rPr>
              <a:t>Present your findings in an appropriate manner</a:t>
            </a:r>
          </a:p>
          <a:p>
            <a:pPr>
              <a:spcBef>
                <a:spcPts val="0"/>
              </a:spcBef>
            </a:pPr>
            <a:endParaRPr lang="en-GB" sz="2000" dirty="0" smtClean="0">
              <a:latin typeface="Calibri" panose="020F0502020204030204" pitchFamily="34" charset="0"/>
            </a:endParaRPr>
          </a:p>
          <a:p>
            <a:pPr>
              <a:spcBef>
                <a:spcPts val="0"/>
              </a:spcBef>
            </a:pPr>
            <a:r>
              <a:rPr lang="en-GB" dirty="0" smtClean="0">
                <a:solidFill>
                  <a:srgbClr val="800000"/>
                </a:solidFill>
                <a:latin typeface="Calibri" panose="020F0502020204030204" pitchFamily="34" charset="0"/>
              </a:rPr>
              <a:t>Work more independently</a:t>
            </a:r>
          </a:p>
          <a:p>
            <a:pPr>
              <a:spcBef>
                <a:spcPts val="0"/>
              </a:spcBef>
            </a:pPr>
            <a:endParaRPr lang="en-GB" sz="2000" dirty="0" smtClean="0">
              <a:solidFill>
                <a:srgbClr val="800000"/>
              </a:solidFill>
              <a:latin typeface="Calibri" panose="020F0502020204030204" pitchFamily="34" charset="0"/>
            </a:endParaRPr>
          </a:p>
          <a:p>
            <a:pPr>
              <a:spcBef>
                <a:spcPts val="0"/>
              </a:spcBef>
            </a:pPr>
            <a:r>
              <a:rPr lang="en-GB" dirty="0" smtClean="0">
                <a:solidFill>
                  <a:srgbClr val="800000"/>
                </a:solidFill>
                <a:latin typeface="Calibri" panose="020F0502020204030204" pitchFamily="34" charset="0"/>
              </a:rPr>
              <a:t>Work with a supervisor</a:t>
            </a:r>
            <a:endParaRPr lang="en-GB" dirty="0" smtClean="0">
              <a:latin typeface="Calibri" panose="020F0502020204030204" pitchFamily="34" charset="0"/>
            </a:endParaRPr>
          </a:p>
          <a:p>
            <a:pPr>
              <a:spcBef>
                <a:spcPts val="0"/>
              </a:spcBef>
            </a:pPr>
            <a:endParaRPr lang="en-GB" sz="1100" dirty="0" smtClean="0"/>
          </a:p>
          <a:p>
            <a:pPr>
              <a:spcBef>
                <a:spcPts val="0"/>
              </a:spcBef>
            </a:pPr>
            <a:endParaRPr lang="en-GB" sz="3500" dirty="0" smtClean="0"/>
          </a:p>
        </p:txBody>
      </p:sp>
    </p:spTree>
    <p:extLst>
      <p:ext uri="{BB962C8B-B14F-4D97-AF65-F5344CB8AC3E}">
        <p14:creationId xmlns:p14="http://schemas.microsoft.com/office/powerpoint/2010/main" val="3461491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hD Skills"/>
          <p:cNvPicPr>
            <a:picLocks noChangeAspect="1" noChangeArrowheads="1"/>
          </p:cNvPicPr>
          <p:nvPr/>
        </p:nvPicPr>
        <p:blipFill>
          <a:blip r:embed="rId2" cstate="print"/>
          <a:srcRect/>
          <a:stretch>
            <a:fillRect/>
          </a:stretch>
        </p:blipFill>
        <p:spPr bwMode="auto">
          <a:xfrm>
            <a:off x="251520" y="404664"/>
            <a:ext cx="8640960" cy="6192688"/>
          </a:xfrm>
          <a:prstGeom prst="rect">
            <a:avLst/>
          </a:prstGeom>
          <a:noFill/>
        </p:spPr>
      </p:pic>
    </p:spTree>
    <p:extLst>
      <p:ext uri="{BB962C8B-B14F-4D97-AF65-F5344CB8AC3E}">
        <p14:creationId xmlns:p14="http://schemas.microsoft.com/office/powerpoint/2010/main" val="3611014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bbk_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bbk_template</Template>
  <TotalTime>160</TotalTime>
  <Words>616</Words>
  <Application>Microsoft Office PowerPoint</Application>
  <PresentationFormat>On-screen Show (4:3)</PresentationFormat>
  <Paragraphs>152</Paragraphs>
  <Slides>16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Arial</vt:lpstr>
      <vt:lpstr>Calibri</vt:lpstr>
      <vt:lpstr>Wingdings</vt:lpstr>
      <vt:lpstr>bbk_template</vt:lpstr>
      <vt:lpstr>Building your academic skills </vt:lpstr>
      <vt:lpstr>Aims</vt:lpstr>
      <vt:lpstr>Class activity</vt:lpstr>
      <vt:lpstr>Get Ahead</vt:lpstr>
      <vt:lpstr>“... those generic and transferable skills which underpin the  learning development of undergraduate and taught postgraduate students in HE, enabling them to be confident, independent critical thinkers and reflective learners.”     (Leeds University Library, 2010)</vt:lpstr>
      <vt:lpstr>Cottrell, S. The Study Skills Handbook</vt:lpstr>
      <vt:lpstr>Importance of academic skills</vt:lpstr>
      <vt:lpstr>Postgraduate skills</vt:lpstr>
      <vt:lpstr>PowerPoint Presentation</vt:lpstr>
      <vt:lpstr> </vt:lpstr>
      <vt:lpstr>Reading</vt:lpstr>
      <vt:lpstr> </vt:lpstr>
      <vt:lpstr> Critical thinking </vt:lpstr>
      <vt:lpstr>Writing </vt:lpstr>
      <vt:lpstr>Help for postgraduate study</vt:lpstr>
      <vt:lpstr>Recap</vt:lpstr>
    </vt:vector>
  </TitlesOfParts>
  <Company>James Brown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dc:creator>
  <cp:lastModifiedBy>Sara Steinke</cp:lastModifiedBy>
  <cp:revision>63</cp:revision>
  <cp:lastPrinted>2016-08-31T11:09:45Z</cp:lastPrinted>
  <dcterms:created xsi:type="dcterms:W3CDTF">2015-07-07T11:29:04Z</dcterms:created>
  <dcterms:modified xsi:type="dcterms:W3CDTF">2016-08-31T11:11:10Z</dcterms:modified>
</cp:coreProperties>
</file>