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41" r:id="rId2"/>
    <p:sldId id="260" r:id="rId3"/>
    <p:sldId id="315" r:id="rId4"/>
    <p:sldId id="332" r:id="rId5"/>
    <p:sldId id="333" r:id="rId6"/>
    <p:sldId id="320" r:id="rId7"/>
    <p:sldId id="335" r:id="rId8"/>
    <p:sldId id="337" r:id="rId9"/>
    <p:sldId id="263" r:id="rId10"/>
    <p:sldId id="342" r:id="rId11"/>
    <p:sldId id="343" r:id="rId12"/>
    <p:sldId id="267" r:id="rId13"/>
    <p:sldId id="298" r:id="rId14"/>
    <p:sldId id="299" r:id="rId15"/>
    <p:sldId id="300" r:id="rId16"/>
    <p:sldId id="301" r:id="rId17"/>
    <p:sldId id="302" r:id="rId18"/>
    <p:sldId id="303" r:id="rId19"/>
    <p:sldId id="338" r:id="rId20"/>
    <p:sldId id="339" r:id="rId21"/>
    <p:sldId id="344" r:id="rId22"/>
    <p:sldId id="345" r:id="rId23"/>
    <p:sldId id="313" r:id="rId24"/>
    <p:sldId id="346" r:id="rId25"/>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95725" y="0"/>
            <a:ext cx="2979738" cy="482600"/>
          </a:xfrm>
          <a:prstGeom prst="rect">
            <a:avLst/>
          </a:prstGeom>
        </p:spPr>
        <p:txBody>
          <a:bodyPr vert="horz" lIns="91440" tIns="45720" rIns="91440" bIns="45720" rtlCol="0"/>
          <a:lstStyle>
            <a:lvl1pPr algn="r">
              <a:defRPr sz="1200"/>
            </a:lvl1pPr>
          </a:lstStyle>
          <a:p>
            <a:fld id="{E6F1C573-939D-42CE-8E82-A686B84671B7}" type="datetimeFigureOut">
              <a:rPr lang="en-GB" smtClean="0"/>
              <a:pPr/>
              <a:t>18/09/2016</a:t>
            </a:fld>
            <a:endParaRPr lang="en-GB" dirty="0"/>
          </a:p>
        </p:txBody>
      </p:sp>
      <p:sp>
        <p:nvSpPr>
          <p:cNvPr id="4" name="Footer Placeholder 3"/>
          <p:cNvSpPr>
            <a:spLocks noGrp="1"/>
          </p:cNvSpPr>
          <p:nvPr>
            <p:ph type="ftr" sz="quarter" idx="2"/>
          </p:nvPr>
        </p:nvSpPr>
        <p:spPr>
          <a:xfrm>
            <a:off x="0" y="9172575"/>
            <a:ext cx="2979738" cy="4826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1440" tIns="45720" rIns="91440" bIns="45720" rtlCol="0" anchor="b"/>
          <a:lstStyle>
            <a:lvl1pPr algn="r">
              <a:defRPr sz="1200"/>
            </a:lvl1pPr>
          </a:lstStyle>
          <a:p>
            <a:fld id="{488186D2-86C2-4A62-8DD6-398E5ED37B3A}" type="slidenum">
              <a:rPr lang="en-GB" smtClean="0"/>
              <a:pPr/>
              <a:t>‹#›</a:t>
            </a:fld>
            <a:endParaRPr lang="en-GB" dirty="0"/>
          </a:p>
        </p:txBody>
      </p:sp>
    </p:spTree>
    <p:extLst>
      <p:ext uri="{BB962C8B-B14F-4D97-AF65-F5344CB8AC3E}">
        <p14:creationId xmlns:p14="http://schemas.microsoft.com/office/powerpoint/2010/main" val="117250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GB" dirty="0"/>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6DEC6CA9-3871-4BCE-A020-8E8547141CE6}" type="datetimeFigureOut">
              <a:rPr lang="en-GB" smtClean="0"/>
              <a:pPr/>
              <a:t>18/09/2016</a:t>
            </a:fld>
            <a:endParaRPr lang="en-GB" dirty="0"/>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n-GB" dirty="0"/>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AA197D22-DB36-4136-A9B3-40D6496D9CC3}" type="slidenum">
              <a:rPr lang="en-GB" smtClean="0"/>
              <a:pPr/>
              <a:t>‹#›</a:t>
            </a:fld>
            <a:endParaRPr lang="en-GB" dirty="0"/>
          </a:p>
        </p:txBody>
      </p:sp>
    </p:spTree>
    <p:extLst>
      <p:ext uri="{BB962C8B-B14F-4D97-AF65-F5344CB8AC3E}">
        <p14:creationId xmlns:p14="http://schemas.microsoft.com/office/powerpoint/2010/main" val="103841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1E8C1B-998B-46BE-8DE5-170EE3E02460}" type="slidenum">
              <a:rPr lang="en-GB" smtClean="0"/>
              <a:pPr/>
              <a:t>2</a:t>
            </a:fld>
            <a:endParaRPr lang="en-GB" dirty="0"/>
          </a:p>
        </p:txBody>
      </p:sp>
    </p:spTree>
    <p:extLst>
      <p:ext uri="{BB962C8B-B14F-4D97-AF65-F5344CB8AC3E}">
        <p14:creationId xmlns:p14="http://schemas.microsoft.com/office/powerpoint/2010/main" val="152690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1C128D4-4C4A-4131-919B-2E4D8BF9D41E}" type="slidenum">
              <a:rPr lang="en-US" smtClean="0"/>
              <a:pPr>
                <a:defRPr/>
              </a:pPr>
              <a:t>15</a:t>
            </a:fld>
            <a:endParaRPr lang="en-US" dirty="0"/>
          </a:p>
        </p:txBody>
      </p:sp>
    </p:spTree>
    <p:extLst>
      <p:ext uri="{BB962C8B-B14F-4D97-AF65-F5344CB8AC3E}">
        <p14:creationId xmlns:p14="http://schemas.microsoft.com/office/powerpoint/2010/main" val="187672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1C128D4-4C4A-4131-919B-2E4D8BF9D41E}" type="slidenum">
              <a:rPr lang="en-US" smtClean="0"/>
              <a:pPr>
                <a:defRPr/>
              </a:pPr>
              <a:t>16</a:t>
            </a:fld>
            <a:endParaRPr lang="en-US" dirty="0"/>
          </a:p>
        </p:txBody>
      </p:sp>
    </p:spTree>
    <p:extLst>
      <p:ext uri="{BB962C8B-B14F-4D97-AF65-F5344CB8AC3E}">
        <p14:creationId xmlns:p14="http://schemas.microsoft.com/office/powerpoint/2010/main" val="274896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1C128D4-4C4A-4131-919B-2E4D8BF9D41E}" type="slidenum">
              <a:rPr lang="en-US" smtClean="0"/>
              <a:pPr>
                <a:defRPr/>
              </a:pPr>
              <a:t>17</a:t>
            </a:fld>
            <a:endParaRPr lang="en-US" dirty="0"/>
          </a:p>
        </p:txBody>
      </p:sp>
    </p:spTree>
    <p:extLst>
      <p:ext uri="{BB962C8B-B14F-4D97-AF65-F5344CB8AC3E}">
        <p14:creationId xmlns:p14="http://schemas.microsoft.com/office/powerpoint/2010/main" val="158991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1C128D4-4C4A-4131-919B-2E4D8BF9D41E}" type="slidenum">
              <a:rPr lang="en-US" smtClean="0"/>
              <a:pPr>
                <a:defRPr/>
              </a:pPr>
              <a:t>18</a:t>
            </a:fld>
            <a:endParaRPr lang="en-US" dirty="0"/>
          </a:p>
        </p:txBody>
      </p:sp>
    </p:spTree>
    <p:extLst>
      <p:ext uri="{BB962C8B-B14F-4D97-AF65-F5344CB8AC3E}">
        <p14:creationId xmlns:p14="http://schemas.microsoft.com/office/powerpoint/2010/main" val="361237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1E8C1B-998B-46BE-8DE5-170EE3E02460}" type="slidenum">
              <a:rPr lang="en-GB" smtClean="0"/>
              <a:pPr/>
              <a:t>24</a:t>
            </a:fld>
            <a:endParaRPr lang="en-GB" dirty="0"/>
          </a:p>
        </p:txBody>
      </p:sp>
    </p:spTree>
    <p:extLst>
      <p:ext uri="{BB962C8B-B14F-4D97-AF65-F5344CB8AC3E}">
        <p14:creationId xmlns:p14="http://schemas.microsoft.com/office/powerpoint/2010/main" val="45189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1E8C1B-998B-46BE-8DE5-170EE3E02460}" type="slidenum">
              <a:rPr lang="en-GB" smtClean="0"/>
              <a:pPr/>
              <a:t>4</a:t>
            </a:fld>
            <a:endParaRPr lang="en-GB" dirty="0"/>
          </a:p>
        </p:txBody>
      </p:sp>
    </p:spTree>
    <p:extLst>
      <p:ext uri="{BB962C8B-B14F-4D97-AF65-F5344CB8AC3E}">
        <p14:creationId xmlns:p14="http://schemas.microsoft.com/office/powerpoint/2010/main" val="39636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A197D22-DB36-4136-A9B3-40D6496D9CC3}" type="slidenum">
              <a:rPr lang="en-GB" smtClean="0"/>
              <a:pPr/>
              <a:t>5</a:t>
            </a:fld>
            <a:endParaRPr lang="en-GB" dirty="0"/>
          </a:p>
        </p:txBody>
      </p:sp>
    </p:spTree>
    <p:extLst>
      <p:ext uri="{BB962C8B-B14F-4D97-AF65-F5344CB8AC3E}">
        <p14:creationId xmlns:p14="http://schemas.microsoft.com/office/powerpoint/2010/main" val="135043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875614-3792-4840-941E-DAA9B283E1C6}" type="slidenum">
              <a:rPr lang="en-GB" smtClean="0"/>
              <a:pPr/>
              <a:t>6</a:t>
            </a:fld>
            <a:endParaRPr lang="en-GB" dirty="0"/>
          </a:p>
        </p:txBody>
      </p:sp>
    </p:spTree>
    <p:extLst>
      <p:ext uri="{BB962C8B-B14F-4D97-AF65-F5344CB8AC3E}">
        <p14:creationId xmlns:p14="http://schemas.microsoft.com/office/powerpoint/2010/main" val="29765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1E8C1B-998B-46BE-8DE5-170EE3E02460}" type="slidenum">
              <a:rPr lang="en-GB" smtClean="0"/>
              <a:pPr/>
              <a:t>9</a:t>
            </a:fld>
            <a:endParaRPr lang="en-GB" dirty="0"/>
          </a:p>
        </p:txBody>
      </p:sp>
    </p:spTree>
    <p:extLst>
      <p:ext uri="{BB962C8B-B14F-4D97-AF65-F5344CB8AC3E}">
        <p14:creationId xmlns:p14="http://schemas.microsoft.com/office/powerpoint/2010/main" val="159561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EAFBBE-E18C-40FF-A8BB-D9ABAF1E5D22}" type="slidenum">
              <a:rPr lang="en-GB" smtClean="0"/>
              <a:pPr/>
              <a:t>10</a:t>
            </a:fld>
            <a:endParaRPr lang="en-GB" dirty="0"/>
          </a:p>
        </p:txBody>
      </p:sp>
    </p:spTree>
    <p:extLst>
      <p:ext uri="{BB962C8B-B14F-4D97-AF65-F5344CB8AC3E}">
        <p14:creationId xmlns:p14="http://schemas.microsoft.com/office/powerpoint/2010/main" val="17025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1E8C1B-998B-46BE-8DE5-170EE3E02460}" type="slidenum">
              <a:rPr lang="en-GB" smtClean="0"/>
              <a:pPr/>
              <a:t>12</a:t>
            </a:fld>
            <a:endParaRPr lang="en-GB" dirty="0"/>
          </a:p>
        </p:txBody>
      </p:sp>
    </p:spTree>
    <p:extLst>
      <p:ext uri="{BB962C8B-B14F-4D97-AF65-F5344CB8AC3E}">
        <p14:creationId xmlns:p14="http://schemas.microsoft.com/office/powerpoint/2010/main" val="131110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1C128D4-4C4A-4131-919B-2E4D8BF9D41E}" type="slidenum">
              <a:rPr lang="en-US" smtClean="0"/>
              <a:pPr>
                <a:defRPr/>
              </a:pPr>
              <a:t>13</a:t>
            </a:fld>
            <a:endParaRPr lang="en-US" dirty="0"/>
          </a:p>
        </p:txBody>
      </p:sp>
    </p:spTree>
    <p:extLst>
      <p:ext uri="{BB962C8B-B14F-4D97-AF65-F5344CB8AC3E}">
        <p14:creationId xmlns:p14="http://schemas.microsoft.com/office/powerpoint/2010/main" val="376107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1C128D4-4C4A-4131-919B-2E4D8BF9D41E}" type="slidenum">
              <a:rPr lang="en-US" smtClean="0"/>
              <a:pPr>
                <a:defRPr/>
              </a:pPr>
              <a:t>14</a:t>
            </a:fld>
            <a:endParaRPr lang="en-US" dirty="0"/>
          </a:p>
        </p:txBody>
      </p:sp>
    </p:spTree>
    <p:extLst>
      <p:ext uri="{BB962C8B-B14F-4D97-AF65-F5344CB8AC3E}">
        <p14:creationId xmlns:p14="http://schemas.microsoft.com/office/powerpoint/2010/main" val="208661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E60E5-DD82-467F-98A4-7C7E7A95FE16}" type="datetimeFigureOut">
              <a:rPr lang="en-GB" smtClean="0"/>
              <a:pPr/>
              <a:t>18/09/2016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215EA13-FBD6-4EA8-8E78-CE1C08CC2EB8}"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E60E5-DD82-467F-98A4-7C7E7A95FE16}" type="datetimeFigureOut">
              <a:rPr lang="en-GB" smtClean="0"/>
              <a:pPr/>
              <a:t>18/09/2016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5EA13-FBD6-4EA8-8E78-CE1C08CC2EB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mailto:s.steinke@bbk.ac.uk"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taffs.ac.uk/schools/business/bsadmin/staff/s3/docs/webarg.doc"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essex.ac.uk/"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he.palgrave.com/studentstudyskills/page/critical-thinking/" TargetMode="External"/><Relationship Id="rId2" Type="http://schemas.openxmlformats.org/officeDocument/2006/relationships/hyperlink" Target="https://he.palgrave.com/studentstudyskills/resources/images/criticalanalysis.mp3" TargetMode="External"/><Relationship Id="rId1" Type="http://schemas.openxmlformats.org/officeDocument/2006/relationships/slideLayout" Target="../slideLayouts/slideLayout2.xml"/><Relationship Id="rId6" Type="http://schemas.openxmlformats.org/officeDocument/2006/relationships/hyperlink" Target="http://www.bbk.ac.uk/mybirkbeck/studyskills/course_timetable" TargetMode="External"/><Relationship Id="rId5" Type="http://schemas.openxmlformats.org/officeDocument/2006/relationships/hyperlink" Target="http://www.bbk.ac.uk/mybirkbeck/get-ahead-stay-ahead/academic_skills/critical_thinking" TargetMode="External"/><Relationship Id="rId4" Type="http://schemas.openxmlformats.org/officeDocument/2006/relationships/hyperlink" Target="http://www.bbk.ac.uk/mybirkbeck/get-ahead-stay-ahead/skills/critical-thinki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83568" y="260648"/>
          <a:ext cx="7704856" cy="6120680"/>
        </p:xfrm>
        <a:graphic>
          <a:graphicData uri="http://schemas.openxmlformats.org/presentationml/2006/ole">
            <mc:AlternateContent xmlns:mc="http://schemas.openxmlformats.org/markup-compatibility/2006">
              <mc:Choice xmlns:v="urn:schemas-microsoft-com:vml" Requires="v">
                <p:oleObj spid="_x0000_s2056" name="Presentation" r:id="rId3" imgW="4569051" imgH="3425913" progId="PowerPoint.Show.8">
                  <p:embed/>
                </p:oleObj>
              </mc:Choice>
              <mc:Fallback>
                <p:oleObj name="Presentation" r:id="rId3" imgW="4569051" imgH="3425913"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60648"/>
                        <a:ext cx="770485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539552" y="1268760"/>
            <a:ext cx="8460432" cy="1200329"/>
          </a:xfrm>
          <a:prstGeom prst="rect">
            <a:avLst/>
          </a:prstGeom>
        </p:spPr>
        <p:txBody>
          <a:bodyPr wrap="square">
            <a:spAutoFit/>
          </a:bodyPr>
          <a:lstStyle/>
          <a:p>
            <a:r>
              <a:rPr lang="en-GB" sz="4000" dirty="0" smtClean="0">
                <a:solidFill>
                  <a:schemeClr val="tx2">
                    <a:lumMod val="60000"/>
                    <a:lumOff val="40000"/>
                  </a:schemeClr>
                </a:solidFill>
              </a:rPr>
              <a:t>GET AHEAD</a:t>
            </a:r>
            <a:r>
              <a:rPr lang="en-GB" dirty="0" smtClean="0">
                <a:solidFill>
                  <a:schemeClr val="tx2">
                    <a:lumMod val="60000"/>
                    <a:lumOff val="40000"/>
                  </a:schemeClr>
                </a:solidFill>
              </a:rPr>
              <a:t/>
            </a:r>
            <a:br>
              <a:rPr lang="en-GB" dirty="0" smtClean="0">
                <a:solidFill>
                  <a:schemeClr val="tx2">
                    <a:lumMod val="60000"/>
                    <a:lumOff val="40000"/>
                  </a:schemeClr>
                </a:solidFill>
              </a:rPr>
            </a:br>
            <a:r>
              <a:rPr lang="en-GB" sz="3200" dirty="0" smtClean="0">
                <a:solidFill>
                  <a:schemeClr val="tx2">
                    <a:lumMod val="60000"/>
                    <a:lumOff val="40000"/>
                  </a:schemeClr>
                </a:solidFill>
              </a:rPr>
              <a:t>POSTGRADUATE SUMMER PROGRAMME </a:t>
            </a:r>
            <a:r>
              <a:rPr lang="en-GB" sz="3200" dirty="0" smtClean="0">
                <a:solidFill>
                  <a:schemeClr val="tx2">
                    <a:lumMod val="60000"/>
                    <a:lumOff val="40000"/>
                  </a:schemeClr>
                </a:solidFill>
              </a:rPr>
              <a:t>2016</a:t>
            </a:r>
            <a:endParaRPr lang="en-GB" sz="3200" dirty="0">
              <a:solidFill>
                <a:schemeClr val="tx2">
                  <a:lumMod val="60000"/>
                  <a:lumOff val="40000"/>
                </a:schemeClr>
              </a:solidFill>
            </a:endParaRPr>
          </a:p>
        </p:txBody>
      </p:sp>
      <p:sp>
        <p:nvSpPr>
          <p:cNvPr id="6" name="Rectangle 5"/>
          <p:cNvSpPr/>
          <p:nvPr/>
        </p:nvSpPr>
        <p:spPr>
          <a:xfrm>
            <a:off x="107504" y="2753926"/>
            <a:ext cx="8892480" cy="1446550"/>
          </a:xfrm>
          <a:prstGeom prst="rect">
            <a:avLst/>
          </a:prstGeom>
        </p:spPr>
        <p:txBody>
          <a:bodyPr wrap="square">
            <a:spAutoFit/>
          </a:bodyPr>
          <a:lstStyle/>
          <a:p>
            <a:pPr algn="ctr">
              <a:spcBef>
                <a:spcPts val="0"/>
              </a:spcBef>
            </a:pPr>
            <a:r>
              <a:rPr lang="en-GB" sz="4400" b="1" dirty="0" smtClean="0"/>
              <a:t>Get Ahead in postgraduate critical thinking</a:t>
            </a:r>
            <a:endParaRPr lang="en-GB" sz="4400" b="1" dirty="0" smtClean="0"/>
          </a:p>
        </p:txBody>
      </p:sp>
      <p:sp>
        <p:nvSpPr>
          <p:cNvPr id="7" name="Rectangle 6"/>
          <p:cNvSpPr/>
          <p:nvPr/>
        </p:nvSpPr>
        <p:spPr>
          <a:xfrm>
            <a:off x="2195736" y="4365104"/>
            <a:ext cx="4572000" cy="1323439"/>
          </a:xfrm>
          <a:prstGeom prst="rect">
            <a:avLst/>
          </a:prstGeom>
        </p:spPr>
        <p:txBody>
          <a:bodyPr>
            <a:spAutoFit/>
          </a:bodyPr>
          <a:lstStyle/>
          <a:p>
            <a:pPr algn="ctr"/>
            <a:r>
              <a:rPr lang="en-GB" sz="4000" b="1" dirty="0" smtClean="0"/>
              <a:t> </a:t>
            </a:r>
            <a:r>
              <a:rPr lang="en-GB" sz="4000" dirty="0" smtClean="0"/>
              <a:t>Sara Steinke</a:t>
            </a:r>
            <a:br>
              <a:rPr lang="en-GB" sz="4000" dirty="0" smtClean="0"/>
            </a:br>
            <a:r>
              <a:rPr lang="en-GB" sz="4000" dirty="0" smtClean="0">
                <a:hlinkClick r:id="rId5"/>
              </a:rPr>
              <a:t>s.steinke@bbk.ac.uk</a:t>
            </a:r>
            <a:r>
              <a:rPr lang="en-GB" sz="4000" u="sng" dirty="0" smtClean="0"/>
              <a:t> </a:t>
            </a:r>
            <a:endParaRPr lang="en-GB" sz="4000" dirty="0"/>
          </a:p>
        </p:txBody>
      </p:sp>
    </p:spTree>
    <p:extLst>
      <p:ext uri="{BB962C8B-B14F-4D97-AF65-F5344CB8AC3E}">
        <p14:creationId xmlns:p14="http://schemas.microsoft.com/office/powerpoint/2010/main" val="1700293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2656"/>
            <a:ext cx="9217024" cy="1143000"/>
          </a:xfrm>
        </p:spPr>
        <p:txBody>
          <a:bodyPr>
            <a:noAutofit/>
          </a:bodyPr>
          <a:lstStyle/>
          <a:p>
            <a:r>
              <a:rPr lang="en-GB" b="1" dirty="0" smtClean="0"/>
              <a:t>Importance of </a:t>
            </a:r>
            <a:r>
              <a:rPr lang="en-GB" b="1" dirty="0" smtClean="0"/>
              <a:t>critical </a:t>
            </a:r>
            <a:r>
              <a:rPr lang="en-GB" b="1" dirty="0" smtClean="0"/>
              <a:t>thinking for postgraduate study (1)</a:t>
            </a:r>
            <a:endParaRPr lang="en-GB" b="1" dirty="0"/>
          </a:p>
        </p:txBody>
      </p:sp>
      <p:sp>
        <p:nvSpPr>
          <p:cNvPr id="6" name="Content Placeholder 5"/>
          <p:cNvSpPr>
            <a:spLocks noGrp="1"/>
          </p:cNvSpPr>
          <p:nvPr>
            <p:ph idx="1"/>
          </p:nvPr>
        </p:nvSpPr>
        <p:spPr>
          <a:xfrm>
            <a:off x="493712" y="1765648"/>
            <a:ext cx="8229600" cy="5112568"/>
          </a:xfrm>
        </p:spPr>
        <p:txBody>
          <a:bodyPr>
            <a:normAutofit/>
          </a:bodyPr>
          <a:lstStyle/>
          <a:p>
            <a:pPr marL="514350" indent="-514350">
              <a:spcBef>
                <a:spcPts val="0"/>
              </a:spcBef>
              <a:buFont typeface="+mj-lt"/>
              <a:buAutoNum type="arabicPeriod"/>
            </a:pPr>
            <a:r>
              <a:rPr lang="en-GB" dirty="0" smtClean="0"/>
              <a:t>Greater engagement with methodology </a:t>
            </a:r>
          </a:p>
          <a:p>
            <a:pPr>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W</a:t>
            </a:r>
            <a:r>
              <a:rPr lang="en-GB" dirty="0" smtClean="0"/>
              <a:t>riting </a:t>
            </a:r>
            <a:r>
              <a:rPr lang="en-GB" dirty="0" smtClean="0"/>
              <a:t>a literature review</a:t>
            </a:r>
          </a:p>
          <a:p>
            <a:pPr>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Knowledge </a:t>
            </a:r>
            <a:r>
              <a:rPr lang="en-GB" dirty="0" smtClean="0"/>
              <a:t>management/problem </a:t>
            </a:r>
            <a:r>
              <a:rPr lang="en-GB" dirty="0" smtClean="0"/>
              <a:t>solving in the research process</a:t>
            </a:r>
          </a:p>
          <a:p>
            <a:pPr>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Reflected in the structure of a dissertation </a:t>
            </a:r>
          </a:p>
          <a:p>
            <a:pPr>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Related to improved motivation, time management - and battle against procrastination, isolation</a:t>
            </a:r>
          </a:p>
          <a:p>
            <a:pPr>
              <a:lnSpc>
                <a:spcPct val="110000"/>
              </a:lnSpc>
              <a:spcBef>
                <a:spcPts val="0"/>
              </a:spcBef>
            </a:pPr>
            <a:endParaRPr lang="en-GB" dirty="0" smtClean="0"/>
          </a:p>
          <a:p>
            <a:pPr>
              <a:lnSpc>
                <a:spcPct val="110000"/>
              </a:lnSpc>
              <a:spcBef>
                <a:spcPts val="0"/>
              </a:spcBef>
            </a:pPr>
            <a:endParaRPr lang="en-GB" dirty="0" smtClean="0"/>
          </a:p>
          <a:p>
            <a:pPr>
              <a:lnSpc>
                <a:spcPct val="110000"/>
              </a:lnSpc>
            </a:pPr>
            <a:endParaRPr lang="en-GB" dirty="0"/>
          </a:p>
        </p:txBody>
      </p:sp>
    </p:spTree>
    <p:extLst>
      <p:ext uri="{BB962C8B-B14F-4D97-AF65-F5344CB8AC3E}">
        <p14:creationId xmlns:p14="http://schemas.microsoft.com/office/powerpoint/2010/main" val="3484283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en-GB" b="1" dirty="0" smtClean="0"/>
              <a:t>Importance of </a:t>
            </a:r>
            <a:r>
              <a:rPr lang="en-GB" b="1" dirty="0" smtClean="0"/>
              <a:t>a </a:t>
            </a:r>
            <a:r>
              <a:rPr lang="en-GB" b="1" dirty="0" smtClean="0"/>
              <a:t>critical thinking for postgraduate study (2)</a:t>
            </a:r>
            <a:endParaRPr lang="en-GB" dirty="0"/>
          </a:p>
        </p:txBody>
      </p:sp>
      <p:sp>
        <p:nvSpPr>
          <p:cNvPr id="3" name="Content Placeholder 2"/>
          <p:cNvSpPr>
            <a:spLocks noGrp="1"/>
          </p:cNvSpPr>
          <p:nvPr>
            <p:ph idx="1"/>
          </p:nvPr>
        </p:nvSpPr>
        <p:spPr>
          <a:xfrm>
            <a:off x="457200" y="1988840"/>
            <a:ext cx="8229600" cy="5112568"/>
          </a:xfrm>
        </p:spPr>
        <p:txBody>
          <a:bodyPr>
            <a:normAutofit/>
          </a:bodyPr>
          <a:lstStyle/>
          <a:p>
            <a:pPr marL="514350" indent="-514350">
              <a:spcBef>
                <a:spcPts val="0"/>
              </a:spcBef>
              <a:buAutoNum type="arabicPeriod" startAt="5"/>
            </a:pPr>
            <a:r>
              <a:rPr lang="en-GB" dirty="0" smtClean="0"/>
              <a:t>     Preparing </a:t>
            </a:r>
            <a:r>
              <a:rPr lang="en-GB" dirty="0" smtClean="0"/>
              <a:t>for/defending </a:t>
            </a:r>
            <a:r>
              <a:rPr lang="en-GB" dirty="0" smtClean="0"/>
              <a:t>your thesis in 	your viva </a:t>
            </a:r>
          </a:p>
          <a:p>
            <a:pPr marL="514350" indent="-514350">
              <a:spcBef>
                <a:spcPts val="0"/>
              </a:spcBef>
              <a:buAutoNum type="arabicPeriod" startAt="5"/>
            </a:pPr>
            <a:endParaRPr lang="en-GB" sz="1000" dirty="0" smtClean="0"/>
          </a:p>
          <a:p>
            <a:pPr marL="514350" indent="-514350">
              <a:spcBef>
                <a:spcPts val="0"/>
              </a:spcBef>
              <a:buAutoNum type="arabicPeriod" startAt="6"/>
            </a:pPr>
            <a:r>
              <a:rPr lang="en-GB" dirty="0" smtClean="0"/>
              <a:t>   	Presentation skills - </a:t>
            </a:r>
            <a:r>
              <a:rPr lang="en-GB" dirty="0" smtClean="0"/>
              <a:t>conference/teaching </a:t>
            </a:r>
            <a:endParaRPr lang="en-GB" dirty="0" smtClean="0"/>
          </a:p>
          <a:p>
            <a:pPr marL="514350" indent="-514350">
              <a:spcBef>
                <a:spcPts val="0"/>
              </a:spcBef>
              <a:buAutoNum type="arabicPeriod" startAt="6"/>
            </a:pPr>
            <a:endParaRPr lang="en-GB" sz="1000" dirty="0" smtClean="0"/>
          </a:p>
          <a:p>
            <a:pPr marL="514350" indent="-514350">
              <a:spcBef>
                <a:spcPts val="0"/>
              </a:spcBef>
              <a:buFont typeface="+mj-lt"/>
              <a:buAutoNum type="arabicPeriod" startAt="6"/>
            </a:pPr>
            <a:r>
              <a:rPr lang="en-GB" dirty="0" smtClean="0"/>
              <a:t>  	Research ethics</a:t>
            </a:r>
          </a:p>
          <a:p>
            <a:pPr marL="514350" indent="-514350">
              <a:spcBef>
                <a:spcPts val="0"/>
              </a:spcBef>
              <a:buFont typeface="+mj-lt"/>
              <a:buAutoNum type="arabicPeriod" startAt="6"/>
            </a:pPr>
            <a:endParaRPr lang="en-GB" sz="1000" dirty="0" smtClean="0"/>
          </a:p>
          <a:p>
            <a:pPr marL="514350" indent="-514350">
              <a:spcBef>
                <a:spcPts val="0"/>
              </a:spcBef>
              <a:buAutoNum type="arabicPeriod" startAt="8"/>
            </a:pPr>
            <a:r>
              <a:rPr lang="en-GB" dirty="0" smtClean="0"/>
              <a:t>     Managing discussion in small groups</a:t>
            </a:r>
          </a:p>
          <a:p>
            <a:pPr marL="514350" indent="-514350">
              <a:spcBef>
                <a:spcPts val="0"/>
              </a:spcBef>
              <a:buAutoNum type="arabicPeriod" startAt="8"/>
            </a:pPr>
            <a:endParaRPr lang="en-GB" sz="1000" dirty="0" smtClean="0"/>
          </a:p>
          <a:p>
            <a:pPr marL="514350" indent="-514350">
              <a:spcBef>
                <a:spcPts val="0"/>
              </a:spcBef>
              <a:buAutoNum type="arabicPeriod" startAt="9"/>
            </a:pPr>
            <a:r>
              <a:rPr lang="en-GB" dirty="0" smtClean="0"/>
              <a:t>     Writing for different audiences</a:t>
            </a:r>
          </a:p>
          <a:p>
            <a:pPr marL="514350" indent="-514350">
              <a:spcBef>
                <a:spcPts val="0"/>
              </a:spcBef>
              <a:buAutoNum type="arabicPeriod" startAt="9"/>
            </a:pPr>
            <a:endParaRPr lang="en-GB" sz="1000" dirty="0" smtClean="0"/>
          </a:p>
          <a:p>
            <a:pPr marL="514350" indent="-514350">
              <a:spcBef>
                <a:spcPts val="0"/>
              </a:spcBef>
              <a:buAutoNum type="arabicPeriod" startAt="10"/>
            </a:pPr>
            <a:r>
              <a:rPr lang="en-GB" dirty="0" smtClean="0"/>
              <a:t>     Creative thinking </a:t>
            </a:r>
          </a:p>
          <a:p>
            <a:pPr marL="514350" indent="-514350">
              <a:spcBef>
                <a:spcPts val="0"/>
              </a:spcBef>
              <a:buAutoNum type="arabicPeriod" startAt="10"/>
            </a:pPr>
            <a:endParaRPr lang="en-GB" sz="1100" dirty="0" smtClean="0"/>
          </a:p>
          <a:p>
            <a:endParaRPr lang="en-GB" dirty="0"/>
          </a:p>
        </p:txBody>
      </p:sp>
    </p:spTree>
    <p:extLst>
      <p:ext uri="{BB962C8B-B14F-4D97-AF65-F5344CB8AC3E}">
        <p14:creationId xmlns:p14="http://schemas.microsoft.com/office/powerpoint/2010/main" val="62768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71400"/>
            <a:ext cx="8229600" cy="1143000"/>
          </a:xfrm>
        </p:spPr>
        <p:txBody>
          <a:bodyPr>
            <a:normAutofit/>
          </a:bodyPr>
          <a:lstStyle/>
          <a:p>
            <a:r>
              <a:rPr lang="en-GB" b="1" dirty="0" smtClean="0"/>
              <a:t>Critical thinking at university</a:t>
            </a:r>
            <a:endParaRPr lang="en-GB" b="1" dirty="0"/>
          </a:p>
        </p:txBody>
      </p:sp>
      <p:sp>
        <p:nvSpPr>
          <p:cNvPr id="5" name="Content Placeholder 4"/>
          <p:cNvSpPr>
            <a:spLocks noGrp="1"/>
          </p:cNvSpPr>
          <p:nvPr>
            <p:ph sz="half" idx="1"/>
          </p:nvPr>
        </p:nvSpPr>
        <p:spPr>
          <a:xfrm>
            <a:off x="292424" y="1086744"/>
            <a:ext cx="3312368" cy="4525963"/>
          </a:xfrm>
        </p:spPr>
        <p:txBody>
          <a:bodyPr>
            <a:noAutofit/>
          </a:bodyPr>
          <a:lstStyle/>
          <a:p>
            <a:pPr>
              <a:lnSpc>
                <a:spcPct val="150000"/>
              </a:lnSpc>
              <a:spcBef>
                <a:spcPts val="0"/>
              </a:spcBef>
              <a:buNone/>
            </a:pPr>
            <a:r>
              <a:rPr lang="en-GB" dirty="0" smtClean="0"/>
              <a:t>You have been asked </a:t>
            </a:r>
          </a:p>
          <a:p>
            <a:pPr>
              <a:lnSpc>
                <a:spcPct val="150000"/>
              </a:lnSpc>
              <a:spcBef>
                <a:spcPts val="0"/>
              </a:spcBef>
              <a:buNone/>
            </a:pPr>
            <a:r>
              <a:rPr lang="en-GB" dirty="0" smtClean="0"/>
              <a:t>to read an article in </a:t>
            </a:r>
          </a:p>
          <a:p>
            <a:pPr>
              <a:lnSpc>
                <a:spcPct val="150000"/>
              </a:lnSpc>
              <a:spcBef>
                <a:spcPts val="0"/>
              </a:spcBef>
              <a:buNone/>
            </a:pPr>
            <a:r>
              <a:rPr lang="en-GB" dirty="0" smtClean="0"/>
              <a:t>preparation for a </a:t>
            </a:r>
          </a:p>
          <a:p>
            <a:pPr>
              <a:lnSpc>
                <a:spcPct val="150000"/>
              </a:lnSpc>
              <a:spcBef>
                <a:spcPts val="0"/>
              </a:spcBef>
              <a:buNone/>
            </a:pPr>
            <a:r>
              <a:rPr lang="en-GB" dirty="0" smtClean="0"/>
              <a:t>lecture. What </a:t>
            </a:r>
          </a:p>
          <a:p>
            <a:pPr>
              <a:lnSpc>
                <a:spcPct val="150000"/>
              </a:lnSpc>
              <a:spcBef>
                <a:spcPts val="0"/>
              </a:spcBef>
              <a:buNone/>
            </a:pPr>
            <a:r>
              <a:rPr lang="en-GB" dirty="0" smtClean="0"/>
              <a:t>questions might</a:t>
            </a:r>
          </a:p>
          <a:p>
            <a:pPr>
              <a:lnSpc>
                <a:spcPct val="150000"/>
              </a:lnSpc>
              <a:spcBef>
                <a:spcPts val="0"/>
              </a:spcBef>
              <a:buNone/>
            </a:pPr>
            <a:r>
              <a:rPr lang="en-GB" dirty="0" smtClean="0"/>
              <a:t>you ask in order to </a:t>
            </a:r>
          </a:p>
          <a:p>
            <a:pPr>
              <a:lnSpc>
                <a:spcPct val="150000"/>
              </a:lnSpc>
              <a:spcBef>
                <a:spcPts val="0"/>
              </a:spcBef>
              <a:buNone/>
            </a:pPr>
            <a:r>
              <a:rPr lang="en-GB" dirty="0" smtClean="0"/>
              <a:t>think critically about </a:t>
            </a:r>
          </a:p>
          <a:p>
            <a:pPr>
              <a:lnSpc>
                <a:spcPct val="150000"/>
              </a:lnSpc>
              <a:spcBef>
                <a:spcPts val="0"/>
              </a:spcBef>
              <a:buNone/>
            </a:pPr>
            <a:r>
              <a:rPr lang="en-GB" dirty="0" smtClean="0"/>
              <a:t>the article?</a:t>
            </a:r>
          </a:p>
          <a:p>
            <a:pPr>
              <a:buNone/>
            </a:pPr>
            <a:endParaRPr lang="en-GB" sz="3200" dirty="0"/>
          </a:p>
        </p:txBody>
      </p:sp>
      <p:sp>
        <p:nvSpPr>
          <p:cNvPr id="6" name="Content Placeholder 5"/>
          <p:cNvSpPr>
            <a:spLocks noGrp="1"/>
          </p:cNvSpPr>
          <p:nvPr>
            <p:ph sz="half" idx="2"/>
          </p:nvPr>
        </p:nvSpPr>
        <p:spPr>
          <a:xfrm>
            <a:off x="3707904" y="781944"/>
            <a:ext cx="5184576" cy="6076056"/>
          </a:xfrm>
        </p:spPr>
        <p:txBody>
          <a:bodyPr>
            <a:normAutofit fontScale="62500" lnSpcReduction="20000"/>
          </a:bodyPr>
          <a:lstStyle/>
          <a:p>
            <a:pPr marL="514350" indent="-514350">
              <a:lnSpc>
                <a:spcPct val="120000"/>
              </a:lnSpc>
              <a:spcBef>
                <a:spcPts val="0"/>
              </a:spcBef>
              <a:buFont typeface="+mj-lt"/>
              <a:buAutoNum type="arabicPeriod"/>
            </a:pPr>
            <a:r>
              <a:rPr lang="en-GB" sz="4400" dirty="0" smtClean="0"/>
              <a:t>What is the </a:t>
            </a:r>
            <a:r>
              <a:rPr lang="en-GB" sz="4400" b="1" dirty="0" smtClean="0"/>
              <a:t>main argument </a:t>
            </a:r>
            <a:r>
              <a:rPr lang="en-GB" sz="4400" dirty="0" smtClean="0"/>
              <a:t>of the article? </a:t>
            </a:r>
          </a:p>
          <a:p>
            <a:pPr marL="495300" indent="-495300">
              <a:lnSpc>
                <a:spcPct val="120000"/>
              </a:lnSpc>
              <a:spcBef>
                <a:spcPts val="0"/>
              </a:spcBef>
              <a:buFont typeface="+mj-lt"/>
              <a:buAutoNum type="arabicPeriod"/>
            </a:pPr>
            <a:endParaRPr lang="en-GB" sz="1600" dirty="0" smtClean="0"/>
          </a:p>
          <a:p>
            <a:pPr marL="514350" indent="-514350">
              <a:lnSpc>
                <a:spcPct val="120000"/>
              </a:lnSpc>
              <a:spcBef>
                <a:spcPts val="0"/>
              </a:spcBef>
              <a:buFont typeface="+mj-lt"/>
              <a:buAutoNum type="arabicPeriod"/>
            </a:pPr>
            <a:r>
              <a:rPr lang="en-GB" sz="4400" dirty="0" smtClean="0"/>
              <a:t>What are the </a:t>
            </a:r>
            <a:r>
              <a:rPr lang="en-GB" sz="4400" b="1" dirty="0" smtClean="0"/>
              <a:t>reasons</a:t>
            </a:r>
            <a:r>
              <a:rPr lang="en-GB" sz="4400" dirty="0" smtClean="0"/>
              <a:t> given to justify the argument?</a:t>
            </a:r>
          </a:p>
          <a:p>
            <a:pPr marL="495300" indent="-495300">
              <a:lnSpc>
                <a:spcPct val="120000"/>
              </a:lnSpc>
              <a:spcBef>
                <a:spcPts val="0"/>
              </a:spcBef>
              <a:buFont typeface="+mj-lt"/>
              <a:buAutoNum type="arabicPeriod"/>
            </a:pPr>
            <a:endParaRPr lang="en-GB" sz="1600" dirty="0" smtClean="0"/>
          </a:p>
          <a:p>
            <a:pPr marL="514350" indent="-514350">
              <a:lnSpc>
                <a:spcPct val="120000"/>
              </a:lnSpc>
              <a:spcBef>
                <a:spcPts val="0"/>
              </a:spcBef>
              <a:buFont typeface="+mj-lt"/>
              <a:buAutoNum type="arabicPeriod"/>
            </a:pPr>
            <a:r>
              <a:rPr lang="en-GB" sz="4400" dirty="0" smtClean="0"/>
              <a:t>What </a:t>
            </a:r>
            <a:r>
              <a:rPr lang="en-GB" sz="4400" b="1" dirty="0" smtClean="0"/>
              <a:t>evidence</a:t>
            </a:r>
            <a:r>
              <a:rPr lang="en-GB" sz="4400" dirty="0" smtClean="0"/>
              <a:t> has been used?</a:t>
            </a:r>
          </a:p>
          <a:p>
            <a:pPr marL="495300" indent="-495300">
              <a:lnSpc>
                <a:spcPct val="120000"/>
              </a:lnSpc>
              <a:spcBef>
                <a:spcPts val="0"/>
              </a:spcBef>
              <a:buFont typeface="+mj-lt"/>
              <a:buAutoNum type="arabicPeriod"/>
            </a:pPr>
            <a:endParaRPr lang="en-GB" sz="1600" dirty="0" smtClean="0"/>
          </a:p>
          <a:p>
            <a:pPr marL="514350" indent="-514350">
              <a:lnSpc>
                <a:spcPct val="120000"/>
              </a:lnSpc>
              <a:spcBef>
                <a:spcPts val="0"/>
              </a:spcBef>
              <a:buFont typeface="+mj-lt"/>
              <a:buAutoNum type="arabicPeriod"/>
            </a:pPr>
            <a:r>
              <a:rPr lang="en-GB" sz="4400" dirty="0" smtClean="0"/>
              <a:t>What do you know about the </a:t>
            </a:r>
            <a:r>
              <a:rPr lang="en-GB" sz="4400" b="1" dirty="0" smtClean="0"/>
              <a:t>author</a:t>
            </a:r>
            <a:r>
              <a:rPr lang="en-GB" sz="4400" dirty="0" smtClean="0"/>
              <a:t>?</a:t>
            </a:r>
          </a:p>
          <a:p>
            <a:pPr marL="495300" indent="-495300">
              <a:lnSpc>
                <a:spcPct val="120000"/>
              </a:lnSpc>
              <a:spcBef>
                <a:spcPts val="0"/>
              </a:spcBef>
              <a:buFont typeface="+mj-lt"/>
              <a:buAutoNum type="arabicPeriod"/>
            </a:pPr>
            <a:endParaRPr lang="en-GB" sz="1600" dirty="0" smtClean="0"/>
          </a:p>
          <a:p>
            <a:pPr marL="514350" indent="-514350">
              <a:lnSpc>
                <a:spcPct val="120000"/>
              </a:lnSpc>
              <a:spcBef>
                <a:spcPts val="0"/>
              </a:spcBef>
              <a:buFont typeface="+mj-lt"/>
              <a:buAutoNum type="arabicPeriod"/>
            </a:pPr>
            <a:r>
              <a:rPr lang="en-GB" sz="4400" dirty="0" smtClean="0"/>
              <a:t>What </a:t>
            </a:r>
            <a:r>
              <a:rPr lang="en-GB" sz="4400" b="1" dirty="0" smtClean="0"/>
              <a:t>audience </a:t>
            </a:r>
            <a:r>
              <a:rPr lang="en-GB" sz="4400" dirty="0" smtClean="0"/>
              <a:t>is the author addressing?</a:t>
            </a:r>
          </a:p>
          <a:p>
            <a:pPr marL="495300" indent="-495300">
              <a:lnSpc>
                <a:spcPct val="120000"/>
              </a:lnSpc>
              <a:spcBef>
                <a:spcPts val="0"/>
              </a:spcBef>
              <a:buFont typeface="+mj-lt"/>
              <a:buAutoNum type="arabicPeriod"/>
            </a:pPr>
            <a:endParaRPr lang="en-GB" sz="1600" dirty="0" smtClean="0"/>
          </a:p>
          <a:p>
            <a:pPr marL="514350" indent="-514350">
              <a:lnSpc>
                <a:spcPct val="120000"/>
              </a:lnSpc>
              <a:spcBef>
                <a:spcPts val="0"/>
              </a:spcBef>
              <a:buFont typeface="+mj-lt"/>
              <a:buAutoNum type="arabicPeriod"/>
            </a:pPr>
            <a:r>
              <a:rPr lang="en-GB" sz="4400" dirty="0" smtClean="0"/>
              <a:t>What </a:t>
            </a:r>
            <a:r>
              <a:rPr lang="en-GB" sz="4400" b="1" dirty="0" smtClean="0"/>
              <a:t>sources</a:t>
            </a:r>
            <a:r>
              <a:rPr lang="en-GB" sz="4400" dirty="0" smtClean="0"/>
              <a:t> has the author used?</a:t>
            </a:r>
          </a:p>
          <a:p>
            <a:pPr>
              <a:buNone/>
            </a:pP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2000"/>
                                        <p:tgtEl>
                                          <p:spTgt spid="6">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2000"/>
                                        <p:tgtEl>
                                          <p:spTgt spid="6">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2000"/>
                                        <p:tgtEl>
                                          <p:spTgt spid="6">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animEffect transition="in" filter="fade">
                                      <p:cBhvr>
                                        <p:cTn id="22"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404664"/>
            <a:ext cx="8229600" cy="1143000"/>
          </a:xfrm>
        </p:spPr>
        <p:txBody>
          <a:bodyPr>
            <a:noAutofit/>
          </a:bodyPr>
          <a:lstStyle/>
          <a:p>
            <a:pPr marL="723900" indent="-723900" eaLnBrk="1" hangingPunct="1"/>
            <a:r>
              <a:rPr lang="en-GB" b="1" dirty="0" smtClean="0">
                <a:cs typeface="Arial" charset="0"/>
              </a:rPr>
              <a:t>1.	What is the main argument or thesis of  the text?</a:t>
            </a:r>
            <a:r>
              <a:rPr lang="en-GB" b="1" dirty="0" smtClean="0"/>
              <a:t> </a:t>
            </a:r>
            <a:endParaRPr lang="en-US" b="1" dirty="0" smtClean="0"/>
          </a:p>
        </p:txBody>
      </p:sp>
      <p:sp>
        <p:nvSpPr>
          <p:cNvPr id="10243" name="Rectangle 3"/>
          <p:cNvSpPr>
            <a:spLocks noGrp="1" noChangeArrowheads="1"/>
          </p:cNvSpPr>
          <p:nvPr>
            <p:ph type="body" idx="1"/>
          </p:nvPr>
        </p:nvSpPr>
        <p:spPr>
          <a:xfrm>
            <a:off x="539552" y="1844824"/>
            <a:ext cx="8229600" cy="5141168"/>
          </a:xfrm>
        </p:spPr>
        <p:txBody>
          <a:bodyPr>
            <a:normAutofit/>
          </a:bodyPr>
          <a:lstStyle/>
          <a:p>
            <a:pPr eaLnBrk="1" hangingPunct="1">
              <a:spcBef>
                <a:spcPts val="0"/>
              </a:spcBef>
            </a:pPr>
            <a:r>
              <a:rPr lang="en-GB" dirty="0" smtClean="0"/>
              <a:t>Look at the introduction or first two paragraphs and check the conclusion</a:t>
            </a:r>
          </a:p>
          <a:p>
            <a:pPr eaLnBrk="1" hangingPunct="1">
              <a:spcBef>
                <a:spcPts val="0"/>
              </a:spcBef>
            </a:pPr>
            <a:endParaRPr lang="en-GB" sz="2000" dirty="0" smtClean="0"/>
          </a:p>
          <a:p>
            <a:pPr eaLnBrk="1" hangingPunct="1">
              <a:spcBef>
                <a:spcPts val="0"/>
              </a:spcBef>
            </a:pPr>
            <a:r>
              <a:rPr lang="en-GB" dirty="0" smtClean="0"/>
              <a:t> A well written piece should tell you the main argument, thesis or position</a:t>
            </a:r>
          </a:p>
          <a:p>
            <a:pPr eaLnBrk="1" hangingPunct="1">
              <a:spcBef>
                <a:spcPts val="0"/>
              </a:spcBef>
            </a:pPr>
            <a:endParaRPr lang="en-US" sz="2000" i="1" dirty="0" smtClean="0"/>
          </a:p>
          <a:p>
            <a:pPr eaLnBrk="1" hangingPunct="1">
              <a:spcBef>
                <a:spcPts val="0"/>
              </a:spcBef>
            </a:pPr>
            <a:r>
              <a:rPr lang="en-GB" dirty="0" smtClean="0"/>
              <a:t>These first  paragraphs should also tell you the parameters or timeframe if relevant, and the interpretation and final conclusion of the author  </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eaLnBrk="1" hangingPunct="1"/>
            <a:r>
              <a:rPr lang="en-GB" b="1" dirty="0" smtClean="0">
                <a:cs typeface="Arial" charset="0"/>
              </a:rPr>
              <a:t>2.	What are the reasons given to justify the conclusion?</a:t>
            </a:r>
            <a:endParaRPr lang="en-US" b="1" dirty="0" smtClean="0">
              <a:cs typeface="Arial" charset="0"/>
            </a:endParaRPr>
          </a:p>
        </p:txBody>
      </p:sp>
      <p:sp>
        <p:nvSpPr>
          <p:cNvPr id="11267" name="Rectangle 3"/>
          <p:cNvSpPr>
            <a:spLocks noGrp="1" noChangeArrowheads="1"/>
          </p:cNvSpPr>
          <p:nvPr>
            <p:ph type="body" idx="1"/>
          </p:nvPr>
        </p:nvSpPr>
        <p:spPr>
          <a:xfrm>
            <a:off x="611560" y="1600200"/>
            <a:ext cx="7920880" cy="5257800"/>
          </a:xfrm>
        </p:spPr>
        <p:txBody>
          <a:bodyPr>
            <a:normAutofit/>
          </a:bodyPr>
          <a:lstStyle/>
          <a:p>
            <a:pPr eaLnBrk="1" hangingPunct="1">
              <a:spcBef>
                <a:spcPts val="0"/>
              </a:spcBef>
            </a:pPr>
            <a:r>
              <a:rPr lang="en-GB" dirty="0" smtClean="0"/>
              <a:t>Can you list them?</a:t>
            </a:r>
          </a:p>
          <a:p>
            <a:pPr eaLnBrk="1" hangingPunct="1">
              <a:spcBef>
                <a:spcPts val="0"/>
              </a:spcBef>
            </a:pPr>
            <a:endParaRPr lang="en-GB" sz="1000" dirty="0" smtClean="0"/>
          </a:p>
          <a:p>
            <a:pPr eaLnBrk="1" hangingPunct="1">
              <a:spcBef>
                <a:spcPts val="0"/>
              </a:spcBef>
            </a:pPr>
            <a:r>
              <a:rPr lang="en-GB" dirty="0" smtClean="0"/>
              <a:t>Are they well presented?</a:t>
            </a:r>
          </a:p>
          <a:p>
            <a:pPr eaLnBrk="1" hangingPunct="1">
              <a:spcBef>
                <a:spcPts val="0"/>
              </a:spcBef>
              <a:buNone/>
            </a:pPr>
            <a:endParaRPr lang="en-GB" sz="1000" dirty="0" smtClean="0"/>
          </a:p>
          <a:p>
            <a:pPr eaLnBrk="1" hangingPunct="1">
              <a:spcBef>
                <a:spcPts val="0"/>
              </a:spcBef>
            </a:pPr>
            <a:r>
              <a:rPr lang="en-GB" dirty="0" smtClean="0"/>
              <a:t>Is there a clear, logical line of reasoning?</a:t>
            </a:r>
          </a:p>
          <a:p>
            <a:pPr eaLnBrk="1" hangingPunct="1">
              <a:spcBef>
                <a:spcPts val="0"/>
              </a:spcBef>
            </a:pPr>
            <a:endParaRPr lang="en-GB" sz="1000" dirty="0" smtClean="0"/>
          </a:p>
          <a:p>
            <a:pPr eaLnBrk="1" hangingPunct="1">
              <a:spcBef>
                <a:spcPts val="0"/>
              </a:spcBef>
            </a:pPr>
            <a:r>
              <a:rPr lang="en-GB" dirty="0" smtClean="0"/>
              <a:t>Are the reasons given supporting the final conclusion?</a:t>
            </a:r>
          </a:p>
          <a:p>
            <a:pPr eaLnBrk="1" hangingPunct="1">
              <a:spcBef>
                <a:spcPts val="0"/>
              </a:spcBef>
            </a:pPr>
            <a:endParaRPr lang="en-GB" sz="1000" dirty="0" smtClean="0"/>
          </a:p>
          <a:p>
            <a:pPr eaLnBrk="1" hangingPunct="1">
              <a:spcBef>
                <a:spcPts val="0"/>
              </a:spcBef>
            </a:pPr>
            <a:r>
              <a:rPr lang="en-GB" dirty="0" smtClean="0"/>
              <a:t>What is your conclusion?</a:t>
            </a:r>
          </a:p>
          <a:p>
            <a:pPr eaLnBrk="1" hangingPunct="1">
              <a:spcBef>
                <a:spcPts val="0"/>
              </a:spcBef>
            </a:pPr>
            <a:endParaRPr lang="en-GB" sz="1000" dirty="0" smtClean="0"/>
          </a:p>
          <a:p>
            <a:pPr eaLnBrk="1" hangingPunct="1">
              <a:spcBef>
                <a:spcPts val="0"/>
              </a:spcBef>
            </a:pPr>
            <a:r>
              <a:rPr lang="en-GB" dirty="0" smtClean="0"/>
              <a:t>Has the writer included and considered </a:t>
            </a:r>
          </a:p>
          <a:p>
            <a:pPr marL="0" indent="0" eaLnBrk="1" hangingPunct="1">
              <a:spcBef>
                <a:spcPts val="0"/>
              </a:spcBef>
              <a:buNone/>
            </a:pPr>
            <a:r>
              <a:rPr lang="en-GB" dirty="0" smtClean="0"/>
              <a:t>    dissenting views?</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88640"/>
            <a:ext cx="8795320" cy="1143000"/>
          </a:xfrm>
        </p:spPr>
        <p:txBody>
          <a:bodyPr>
            <a:noAutofit/>
          </a:bodyPr>
          <a:lstStyle/>
          <a:p>
            <a:pPr eaLnBrk="1" hangingPunct="1"/>
            <a:r>
              <a:rPr lang="en-GB" b="1" dirty="0" smtClean="0">
                <a:cs typeface="Arial" charset="0"/>
              </a:rPr>
              <a:t>3.	What evidence has been used?</a:t>
            </a:r>
            <a:endParaRPr lang="en-US" b="1" dirty="0" smtClean="0">
              <a:cs typeface="Arial" charset="0"/>
            </a:endParaRPr>
          </a:p>
        </p:txBody>
      </p:sp>
      <p:sp>
        <p:nvSpPr>
          <p:cNvPr id="12291" name="Rectangle 3"/>
          <p:cNvSpPr>
            <a:spLocks noGrp="1" noChangeArrowheads="1"/>
          </p:cNvSpPr>
          <p:nvPr>
            <p:ph type="body" idx="1"/>
          </p:nvPr>
        </p:nvSpPr>
        <p:spPr>
          <a:xfrm>
            <a:off x="456536" y="1331640"/>
            <a:ext cx="8352928" cy="6120680"/>
          </a:xfrm>
        </p:spPr>
        <p:txBody>
          <a:bodyPr>
            <a:normAutofit/>
          </a:bodyPr>
          <a:lstStyle/>
          <a:p>
            <a:pPr eaLnBrk="1" hangingPunct="1">
              <a:spcBef>
                <a:spcPts val="0"/>
              </a:spcBef>
            </a:pPr>
            <a:r>
              <a:rPr lang="en-GB" dirty="0" smtClean="0"/>
              <a:t>What facts or evidence is being presented? </a:t>
            </a:r>
          </a:p>
          <a:p>
            <a:pPr eaLnBrk="1" hangingPunct="1">
              <a:spcBef>
                <a:spcPts val="0"/>
              </a:spcBef>
              <a:buNone/>
            </a:pPr>
            <a:endParaRPr lang="en-GB" sz="1000" dirty="0" smtClean="0"/>
          </a:p>
          <a:p>
            <a:pPr eaLnBrk="1" hangingPunct="1">
              <a:spcBef>
                <a:spcPts val="0"/>
              </a:spcBef>
            </a:pPr>
            <a:r>
              <a:rPr lang="en-GB" dirty="0" smtClean="0"/>
              <a:t> Are these valid, up-to-day, relevant to the case?</a:t>
            </a:r>
          </a:p>
          <a:p>
            <a:pPr eaLnBrk="1" hangingPunct="1">
              <a:spcBef>
                <a:spcPts val="0"/>
              </a:spcBef>
            </a:pPr>
            <a:endParaRPr lang="en-GB" sz="1000" dirty="0" smtClean="0"/>
          </a:p>
          <a:p>
            <a:pPr eaLnBrk="1" hangingPunct="1">
              <a:spcBef>
                <a:spcPts val="0"/>
              </a:spcBef>
            </a:pPr>
            <a:r>
              <a:rPr lang="en-GB" dirty="0" smtClean="0"/>
              <a:t> Is the writer’s interpretation of these facts valid?</a:t>
            </a:r>
          </a:p>
          <a:p>
            <a:pPr eaLnBrk="1" hangingPunct="1">
              <a:spcBef>
                <a:spcPts val="0"/>
              </a:spcBef>
            </a:pPr>
            <a:endParaRPr lang="en-GB" sz="1000" dirty="0" smtClean="0"/>
          </a:p>
          <a:p>
            <a:pPr eaLnBrk="1" hangingPunct="1">
              <a:spcBef>
                <a:spcPts val="0"/>
              </a:spcBef>
            </a:pPr>
            <a:r>
              <a:rPr lang="en-GB" dirty="0" smtClean="0"/>
              <a:t> Does the evidence support the argument?</a:t>
            </a:r>
          </a:p>
          <a:p>
            <a:pPr eaLnBrk="1" hangingPunct="1">
              <a:spcBef>
                <a:spcPts val="0"/>
              </a:spcBef>
            </a:pPr>
            <a:endParaRPr lang="en-GB" sz="1000" dirty="0" smtClean="0"/>
          </a:p>
          <a:p>
            <a:pPr eaLnBrk="1" hangingPunct="1">
              <a:spcBef>
                <a:spcPts val="0"/>
              </a:spcBef>
            </a:pPr>
            <a:r>
              <a:rPr lang="en-GB" dirty="0" smtClean="0"/>
              <a:t> Is it an acceptable interpretation?</a:t>
            </a:r>
          </a:p>
          <a:p>
            <a:pPr eaLnBrk="1" hangingPunct="1">
              <a:spcBef>
                <a:spcPts val="0"/>
              </a:spcBef>
            </a:pPr>
            <a:endParaRPr lang="en-GB" sz="1000" dirty="0" smtClean="0"/>
          </a:p>
          <a:p>
            <a:pPr eaLnBrk="1" hangingPunct="1">
              <a:spcBef>
                <a:spcPts val="0"/>
              </a:spcBef>
            </a:pPr>
            <a:r>
              <a:rPr lang="en-GB" dirty="0" smtClean="0"/>
              <a:t> What points of view have not been  </a:t>
            </a:r>
          </a:p>
          <a:p>
            <a:pPr marL="0" indent="0" eaLnBrk="1" hangingPunct="1">
              <a:spcBef>
                <a:spcPts val="0"/>
              </a:spcBef>
              <a:buNone/>
            </a:pPr>
            <a:r>
              <a:rPr lang="en-GB" dirty="0"/>
              <a:t>  </a:t>
            </a:r>
            <a:r>
              <a:rPr lang="en-GB" dirty="0" smtClean="0"/>
              <a:t>   considered? Why? 	</a:t>
            </a:r>
          </a:p>
          <a:p>
            <a:pPr eaLnBrk="1" hangingPunct="1">
              <a:spcBef>
                <a:spcPts val="0"/>
              </a:spcBef>
            </a:pPr>
            <a:endParaRPr lang="en-GB" sz="2400" dirty="0" smtClean="0"/>
          </a:p>
          <a:p>
            <a:pPr eaLnBrk="1" hangingPunct="1">
              <a:spcBef>
                <a:spcPts val="0"/>
              </a:spcBef>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6552" y="332656"/>
            <a:ext cx="9721080" cy="1143000"/>
          </a:xfrm>
        </p:spPr>
        <p:txBody>
          <a:bodyPr>
            <a:noAutofit/>
          </a:bodyPr>
          <a:lstStyle/>
          <a:p>
            <a:pPr eaLnBrk="1" hangingPunct="1"/>
            <a:r>
              <a:rPr lang="en-GB" b="1" dirty="0" smtClean="0">
                <a:cs typeface="Arial" charset="0"/>
              </a:rPr>
              <a:t>4.	What do you know about the author?</a:t>
            </a:r>
            <a:endParaRPr lang="en-US" b="1" dirty="0" smtClean="0">
              <a:cs typeface="Arial" charset="0"/>
            </a:endParaRPr>
          </a:p>
        </p:txBody>
      </p:sp>
      <p:sp>
        <p:nvSpPr>
          <p:cNvPr id="13315" name="Rectangle 3"/>
          <p:cNvSpPr>
            <a:spLocks noGrp="1" noChangeArrowheads="1"/>
          </p:cNvSpPr>
          <p:nvPr>
            <p:ph type="body" idx="1"/>
          </p:nvPr>
        </p:nvSpPr>
        <p:spPr>
          <a:xfrm>
            <a:off x="539552" y="1844824"/>
            <a:ext cx="8208912" cy="6192688"/>
          </a:xfrm>
        </p:spPr>
        <p:txBody>
          <a:bodyPr>
            <a:normAutofit/>
          </a:bodyPr>
          <a:lstStyle/>
          <a:p>
            <a:pPr eaLnBrk="1" hangingPunct="1">
              <a:spcBef>
                <a:spcPts val="0"/>
              </a:spcBef>
            </a:pPr>
            <a:r>
              <a:rPr lang="en-GB" dirty="0" smtClean="0"/>
              <a:t>What do you know about the author’s background?</a:t>
            </a:r>
          </a:p>
          <a:p>
            <a:pPr eaLnBrk="1" hangingPunct="1">
              <a:spcBef>
                <a:spcPts val="0"/>
              </a:spcBef>
            </a:pPr>
            <a:endParaRPr lang="en-GB" sz="1000" dirty="0" smtClean="0"/>
          </a:p>
          <a:p>
            <a:pPr eaLnBrk="1" hangingPunct="1">
              <a:spcBef>
                <a:spcPts val="0"/>
              </a:spcBef>
            </a:pPr>
            <a:r>
              <a:rPr lang="en-GB" dirty="0" smtClean="0"/>
              <a:t>What are the author’s credentials/specialism? </a:t>
            </a:r>
            <a:r>
              <a:rPr lang="en-GB" dirty="0"/>
              <a:t> </a:t>
            </a:r>
            <a:r>
              <a:rPr lang="en-GB" dirty="0" smtClean="0"/>
              <a:t>-</a:t>
            </a:r>
            <a:r>
              <a:rPr lang="en-GB" sz="1000" dirty="0" smtClean="0"/>
              <a:t>  </a:t>
            </a:r>
            <a:r>
              <a:rPr lang="en-GB" dirty="0" smtClean="0"/>
              <a:t>has the author written other books/articles?</a:t>
            </a:r>
          </a:p>
          <a:p>
            <a:pPr eaLnBrk="1" hangingPunct="1">
              <a:spcBef>
                <a:spcPts val="0"/>
              </a:spcBef>
            </a:pPr>
            <a:endParaRPr lang="en-GB" sz="1000" dirty="0" smtClean="0"/>
          </a:p>
          <a:p>
            <a:pPr>
              <a:spcBef>
                <a:spcPts val="0"/>
              </a:spcBef>
            </a:pPr>
            <a:r>
              <a:rPr lang="en-GB" dirty="0" smtClean="0"/>
              <a:t>What are the </a:t>
            </a:r>
            <a:r>
              <a:rPr lang="en-GB" dirty="0"/>
              <a:t>author’s affiliations? </a:t>
            </a:r>
            <a:r>
              <a:rPr lang="en-GB" dirty="0" smtClean="0"/>
              <a:t>- does the author have a vested interest in the topic? </a:t>
            </a:r>
          </a:p>
          <a:p>
            <a:pPr eaLnBrk="1" hangingPunct="1">
              <a:spcBef>
                <a:spcPts val="0"/>
              </a:spcBef>
            </a:pPr>
            <a:endParaRPr lang="en-GB" sz="1000" dirty="0" smtClean="0"/>
          </a:p>
          <a:p>
            <a:pPr eaLnBrk="1" hangingPunct="1">
              <a:spcBef>
                <a:spcPts val="0"/>
              </a:spcBef>
            </a:pPr>
            <a:r>
              <a:rPr lang="en-GB" dirty="0" smtClean="0"/>
              <a:t>Has the author a reputation for being provocative, controversial?</a:t>
            </a:r>
          </a:p>
          <a:p>
            <a:pPr eaLnBrk="1" hangingPunct="1">
              <a:spcBef>
                <a:spcPts val="0"/>
              </a:spcBef>
              <a:buFont typeface="Wingdings" pitchFamily="2" charset="2"/>
              <a:buNone/>
            </a:pPr>
            <a:endParaRPr lang="en-GB" sz="2800" dirty="0" smtClean="0">
              <a:latin typeface="Garamond" pitchFamily="18" charset="0"/>
            </a:endParaRPr>
          </a:p>
          <a:p>
            <a:pPr eaLnBrk="1" hangingPunct="1">
              <a:spcBef>
                <a:spcPts val="0"/>
              </a:spcBef>
              <a:buFont typeface="Wingdings" pitchFamily="2" charset="2"/>
              <a:buNone/>
            </a:pPr>
            <a:r>
              <a:rPr lang="en-GB" sz="2800" b="1" dirty="0" smtClean="0">
                <a:latin typeface="Garamond" pitchFamily="18" charset="0"/>
              </a:rPr>
              <a:t>    </a:t>
            </a:r>
          </a:p>
          <a:p>
            <a:pPr eaLnBrk="1" hangingPunct="1">
              <a:spcBef>
                <a:spcPts val="0"/>
              </a:spcBef>
              <a:buFont typeface="Wingdings" pitchFamily="2" charset="2"/>
              <a:buNone/>
            </a:pPr>
            <a:endParaRPr lang="en-GB" sz="2800" dirty="0" smtClean="0">
              <a:latin typeface="Garamond" pitchFamily="18" charset="0"/>
            </a:endParaRP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60648"/>
            <a:ext cx="9144000" cy="1143000"/>
          </a:xfrm>
        </p:spPr>
        <p:txBody>
          <a:bodyPr>
            <a:noAutofit/>
          </a:bodyPr>
          <a:lstStyle/>
          <a:p>
            <a:pPr eaLnBrk="1" hangingPunct="1"/>
            <a:r>
              <a:rPr lang="en-GB" b="1" dirty="0" smtClean="0"/>
              <a:t/>
            </a:r>
            <a:br>
              <a:rPr lang="en-GB" b="1" dirty="0" smtClean="0"/>
            </a:br>
            <a:r>
              <a:rPr lang="en-GB" b="1" dirty="0" smtClean="0"/>
              <a:t>5.	</a:t>
            </a:r>
            <a:r>
              <a:rPr lang="en-GB" b="1" dirty="0" smtClean="0">
                <a:cs typeface="Arial" charset="0"/>
              </a:rPr>
              <a:t>What audience is the author addressing?</a:t>
            </a:r>
            <a:br>
              <a:rPr lang="en-GB" b="1" dirty="0" smtClean="0">
                <a:cs typeface="Arial" charset="0"/>
              </a:rPr>
            </a:br>
            <a:endParaRPr lang="en-US" b="1" dirty="0" smtClean="0">
              <a:cs typeface="Arial" charset="0"/>
            </a:endParaRPr>
          </a:p>
        </p:txBody>
      </p:sp>
      <p:sp>
        <p:nvSpPr>
          <p:cNvPr id="14339" name="Rectangle 3"/>
          <p:cNvSpPr>
            <a:spLocks noGrp="1" noChangeArrowheads="1"/>
          </p:cNvSpPr>
          <p:nvPr>
            <p:ph type="body" idx="1"/>
          </p:nvPr>
        </p:nvSpPr>
        <p:spPr>
          <a:xfrm>
            <a:off x="611560" y="1673424"/>
            <a:ext cx="8229600" cy="5184576"/>
          </a:xfrm>
        </p:spPr>
        <p:txBody>
          <a:bodyPr>
            <a:normAutofit/>
          </a:bodyPr>
          <a:lstStyle/>
          <a:p>
            <a:pPr eaLnBrk="1" hangingPunct="1">
              <a:spcBef>
                <a:spcPts val="0"/>
              </a:spcBef>
            </a:pPr>
            <a:r>
              <a:rPr lang="en-GB" dirty="0" smtClean="0"/>
              <a:t>Is the article published in an academic journal read by other scholars?</a:t>
            </a:r>
          </a:p>
          <a:p>
            <a:pPr eaLnBrk="1" hangingPunct="1">
              <a:spcBef>
                <a:spcPts val="0"/>
              </a:spcBef>
            </a:pPr>
            <a:endParaRPr lang="en-GB" sz="1000" dirty="0" smtClean="0"/>
          </a:p>
          <a:p>
            <a:pPr eaLnBrk="1" hangingPunct="1">
              <a:spcBef>
                <a:spcPts val="0"/>
              </a:spcBef>
            </a:pPr>
            <a:r>
              <a:rPr lang="en-GB" dirty="0" smtClean="0"/>
              <a:t>Is the author addressing a general well educated readership?</a:t>
            </a:r>
          </a:p>
          <a:p>
            <a:pPr eaLnBrk="1" hangingPunct="1">
              <a:spcBef>
                <a:spcPts val="0"/>
              </a:spcBef>
            </a:pPr>
            <a:endParaRPr lang="en-GB" sz="1000" dirty="0" smtClean="0"/>
          </a:p>
          <a:p>
            <a:pPr eaLnBrk="1" hangingPunct="1">
              <a:spcBef>
                <a:spcPts val="0"/>
              </a:spcBef>
            </a:pPr>
            <a:r>
              <a:rPr lang="en-GB" dirty="0" smtClean="0"/>
              <a:t>Is the article’s intention to introduce a topic to people who are new to the subject?</a:t>
            </a:r>
          </a:p>
          <a:p>
            <a:pPr eaLnBrk="1" hangingPunct="1">
              <a:spcBef>
                <a:spcPts val="0"/>
              </a:spcBef>
            </a:pPr>
            <a:endParaRPr lang="en-GB" sz="1000" dirty="0" smtClean="0"/>
          </a:p>
          <a:p>
            <a:pPr eaLnBrk="1" hangingPunct="1">
              <a:spcBef>
                <a:spcPts val="0"/>
              </a:spcBef>
            </a:pPr>
            <a:r>
              <a:rPr lang="en-GB" dirty="0" smtClean="0"/>
              <a:t>Is the author writing for a wider, cross-disciplinary readership?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0528" y="188640"/>
            <a:ext cx="9577064" cy="1143000"/>
          </a:xfrm>
        </p:spPr>
        <p:txBody>
          <a:bodyPr>
            <a:noAutofit/>
          </a:bodyPr>
          <a:lstStyle/>
          <a:p>
            <a:pPr eaLnBrk="1" hangingPunct="1"/>
            <a:r>
              <a:rPr lang="en-GB" b="1" dirty="0" smtClean="0">
                <a:cs typeface="Arial" charset="0"/>
              </a:rPr>
              <a:t/>
            </a:r>
            <a:br>
              <a:rPr lang="en-GB" b="1" dirty="0" smtClean="0">
                <a:cs typeface="Arial" charset="0"/>
              </a:rPr>
            </a:br>
            <a:r>
              <a:rPr lang="en-GB" b="1" dirty="0" smtClean="0">
                <a:cs typeface="Arial" charset="0"/>
              </a:rPr>
              <a:t>6.	What sources has the author </a:t>
            </a:r>
            <a:br>
              <a:rPr lang="en-GB" b="1" dirty="0" smtClean="0">
                <a:cs typeface="Arial" charset="0"/>
              </a:rPr>
            </a:br>
            <a:r>
              <a:rPr lang="en-GB" b="1" dirty="0" smtClean="0">
                <a:cs typeface="Arial" charset="0"/>
              </a:rPr>
              <a:t>used?</a:t>
            </a:r>
            <a:br>
              <a:rPr lang="en-GB" b="1" dirty="0" smtClean="0">
                <a:cs typeface="Arial" charset="0"/>
              </a:rPr>
            </a:br>
            <a:endParaRPr lang="en-US" b="1" dirty="0" smtClean="0">
              <a:cs typeface="Arial" charset="0"/>
            </a:endParaRPr>
          </a:p>
        </p:txBody>
      </p:sp>
      <p:sp>
        <p:nvSpPr>
          <p:cNvPr id="15363" name="Rectangle 3"/>
          <p:cNvSpPr>
            <a:spLocks noGrp="1" noChangeArrowheads="1"/>
          </p:cNvSpPr>
          <p:nvPr>
            <p:ph type="body" idx="1"/>
          </p:nvPr>
        </p:nvSpPr>
        <p:spPr>
          <a:xfrm>
            <a:off x="467544" y="1412776"/>
            <a:ext cx="8229600" cy="5573216"/>
          </a:xfrm>
        </p:spPr>
        <p:txBody>
          <a:bodyPr/>
          <a:lstStyle/>
          <a:p>
            <a:pPr eaLnBrk="1" hangingPunct="1">
              <a:spcBef>
                <a:spcPts val="0"/>
              </a:spcBef>
            </a:pPr>
            <a:r>
              <a:rPr lang="en-GB" dirty="0" smtClean="0"/>
              <a:t>Check the footnotes, references and bibliography</a:t>
            </a:r>
          </a:p>
          <a:p>
            <a:pPr eaLnBrk="1" hangingPunct="1">
              <a:spcBef>
                <a:spcPts val="0"/>
              </a:spcBef>
            </a:pPr>
            <a:endParaRPr lang="en-GB" sz="1000" dirty="0" smtClean="0"/>
          </a:p>
          <a:p>
            <a:pPr eaLnBrk="1" hangingPunct="1">
              <a:spcBef>
                <a:spcPts val="0"/>
              </a:spcBef>
            </a:pPr>
            <a:r>
              <a:rPr lang="en-GB" dirty="0" smtClean="0"/>
              <a:t>Has the author used a wide range of sources?</a:t>
            </a:r>
          </a:p>
          <a:p>
            <a:pPr eaLnBrk="1" hangingPunct="1">
              <a:spcBef>
                <a:spcPts val="0"/>
              </a:spcBef>
            </a:pPr>
            <a:endParaRPr lang="en-GB" sz="1000" dirty="0" smtClean="0"/>
          </a:p>
          <a:p>
            <a:pPr eaLnBrk="1" hangingPunct="1">
              <a:spcBef>
                <a:spcPts val="0"/>
              </a:spcBef>
            </a:pPr>
            <a:r>
              <a:rPr lang="en-GB" dirty="0" smtClean="0"/>
              <a:t>Are there unusual, unexpected or new sources?</a:t>
            </a:r>
          </a:p>
          <a:p>
            <a:pPr eaLnBrk="1" hangingPunct="1">
              <a:spcBef>
                <a:spcPts val="0"/>
              </a:spcBef>
            </a:pPr>
            <a:endParaRPr lang="en-GB" sz="1000" dirty="0" smtClean="0"/>
          </a:p>
          <a:p>
            <a:pPr eaLnBrk="1" hangingPunct="1">
              <a:spcBef>
                <a:spcPts val="0"/>
              </a:spcBef>
            </a:pPr>
            <a:r>
              <a:rPr lang="en-GB" dirty="0" smtClean="0"/>
              <a:t>How narrow or wide a literature search did the author undertake?</a:t>
            </a:r>
          </a:p>
          <a:p>
            <a:pPr eaLnBrk="1" hangingPunct="1">
              <a:spcBef>
                <a:spcPts val="0"/>
              </a:spcBef>
            </a:pPr>
            <a:endParaRPr lang="en-GB" sz="1000" dirty="0" smtClean="0"/>
          </a:p>
          <a:p>
            <a:pPr eaLnBrk="1" hangingPunct="1">
              <a:spcBef>
                <a:spcPts val="0"/>
              </a:spcBef>
            </a:pPr>
            <a:r>
              <a:rPr lang="en-GB" dirty="0" smtClean="0"/>
              <a:t>Has the author  concentrated on a particular type of sources?</a:t>
            </a:r>
          </a:p>
          <a:p>
            <a:pPr eaLnBrk="1" hangingPunct="1"/>
            <a:endParaRPr lang="en-GB" sz="2800" dirty="0" smtClean="0">
              <a:latin typeface="Garamond" pitchFamily="18" charset="0"/>
            </a:endParaRPr>
          </a:p>
          <a:p>
            <a:pPr eaLnBrk="1" hangingPunct="1"/>
            <a:endParaRPr lang="en-US" sz="2800" dirty="0" smtClean="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Autofit/>
          </a:bodyPr>
          <a:lstStyle/>
          <a:p>
            <a:r>
              <a:rPr lang="en-GB" b="1" dirty="0"/>
              <a:t>C</a:t>
            </a:r>
            <a:r>
              <a:rPr lang="en-GB" b="1" dirty="0" smtClean="0"/>
              <a:t>ritical reading</a:t>
            </a:r>
            <a:endParaRPr lang="en-GB" dirty="0"/>
          </a:p>
        </p:txBody>
      </p:sp>
      <p:pic>
        <p:nvPicPr>
          <p:cNvPr id="4097" name="Picture 1" descr="C:\Users\sara\Pictures\6320243_f260.jpg"/>
          <p:cNvPicPr>
            <a:picLocks noGrp="1" noChangeAspect="1" noChangeArrowheads="1"/>
          </p:cNvPicPr>
          <p:nvPr>
            <p:ph idx="1"/>
          </p:nvPr>
        </p:nvPicPr>
        <p:blipFill>
          <a:blip r:embed="rId2" cstate="print"/>
          <a:srcRect/>
          <a:stretch>
            <a:fillRect/>
          </a:stretch>
        </p:blipFill>
        <p:spPr bwMode="auto">
          <a:xfrm>
            <a:off x="611560" y="1844824"/>
            <a:ext cx="3816424" cy="3888432"/>
          </a:xfrm>
          <a:prstGeom prst="rect">
            <a:avLst/>
          </a:prstGeom>
          <a:noFill/>
        </p:spPr>
      </p:pic>
      <p:pic>
        <p:nvPicPr>
          <p:cNvPr id="4" name="Picture 2" descr="Answer Questions for Social Media Posts - © Rudie - Fotoli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736" y="1619672"/>
            <a:ext cx="3672408" cy="49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39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b="1" dirty="0" smtClean="0"/>
              <a:t>Aims</a:t>
            </a:r>
            <a:endParaRPr lang="en-GB" b="1" dirty="0"/>
          </a:p>
        </p:txBody>
      </p:sp>
      <p:sp>
        <p:nvSpPr>
          <p:cNvPr id="3" name="Content Placeholder 2"/>
          <p:cNvSpPr>
            <a:spLocks noGrp="1"/>
          </p:cNvSpPr>
          <p:nvPr>
            <p:ph idx="1"/>
          </p:nvPr>
        </p:nvSpPr>
        <p:spPr>
          <a:xfrm>
            <a:off x="467544" y="1628800"/>
            <a:ext cx="8229600" cy="5544616"/>
          </a:xfrm>
        </p:spPr>
        <p:txBody>
          <a:bodyPr>
            <a:normAutofit/>
          </a:bodyPr>
          <a:lstStyle/>
          <a:p>
            <a:pPr>
              <a:spcBef>
                <a:spcPts val="0"/>
              </a:spcBef>
            </a:pPr>
            <a:r>
              <a:rPr lang="en-GB" dirty="0" smtClean="0"/>
              <a:t>What is meant by critical thinking </a:t>
            </a:r>
            <a:r>
              <a:rPr lang="en-GB" dirty="0" smtClean="0"/>
              <a:t>in HE - and its </a:t>
            </a:r>
            <a:r>
              <a:rPr lang="en-GB" dirty="0" smtClean="0"/>
              <a:t>importance </a:t>
            </a:r>
            <a:r>
              <a:rPr lang="en-GB" dirty="0" smtClean="0"/>
              <a:t>for postgraduate study</a:t>
            </a:r>
            <a:endParaRPr lang="en-GB" dirty="0" smtClean="0"/>
          </a:p>
          <a:p>
            <a:pPr>
              <a:spcBef>
                <a:spcPts val="0"/>
              </a:spcBef>
            </a:pPr>
            <a:endParaRPr lang="en-GB" sz="2000" dirty="0" smtClean="0"/>
          </a:p>
          <a:p>
            <a:pPr>
              <a:spcBef>
                <a:spcPts val="0"/>
              </a:spcBef>
            </a:pPr>
            <a:r>
              <a:rPr lang="en-GB" dirty="0" smtClean="0"/>
              <a:t>Gain knowledge </a:t>
            </a:r>
            <a:r>
              <a:rPr lang="en-GB" dirty="0" smtClean="0"/>
              <a:t>of critical </a:t>
            </a:r>
            <a:r>
              <a:rPr lang="en-GB" dirty="0" smtClean="0"/>
              <a:t>questions for becoming a critical </a:t>
            </a:r>
            <a:r>
              <a:rPr lang="en-GB" dirty="0" smtClean="0"/>
              <a:t>thinker</a:t>
            </a:r>
          </a:p>
          <a:p>
            <a:pPr>
              <a:spcBef>
                <a:spcPts val="0"/>
              </a:spcBef>
            </a:pPr>
            <a:endParaRPr lang="en-GB" sz="2000" dirty="0"/>
          </a:p>
          <a:p>
            <a:pPr>
              <a:spcBef>
                <a:spcPts val="0"/>
              </a:spcBef>
            </a:pPr>
            <a:r>
              <a:rPr lang="en-GB" dirty="0" smtClean="0"/>
              <a:t>Identify what is meant by academic argument</a:t>
            </a:r>
            <a:endParaRPr lang="en-GB" dirty="0" smtClean="0"/>
          </a:p>
          <a:p>
            <a:pPr lvl="0">
              <a:spcBef>
                <a:spcPts val="0"/>
              </a:spcBef>
            </a:pPr>
            <a:endParaRPr lang="en-GB" sz="2000" dirty="0" smtClean="0"/>
          </a:p>
          <a:p>
            <a:pPr lvl="0">
              <a:spcBef>
                <a:spcPts val="0"/>
              </a:spcBef>
            </a:pPr>
            <a:r>
              <a:rPr lang="en-GB" dirty="0" smtClean="0"/>
              <a:t>Reflect on how you can develop your critical thinking skills</a:t>
            </a:r>
          </a:p>
          <a:p>
            <a:pPr lvl="0">
              <a:spcBef>
                <a:spcPts val="0"/>
              </a:spcBef>
            </a:pPr>
            <a:endParaRPr lang="en-GB" dirty="0" smtClean="0"/>
          </a:p>
          <a:p>
            <a:pPr lvl="0">
              <a:spcBef>
                <a:spcPts val="0"/>
              </a:spcBef>
            </a:pPr>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b="1" dirty="0"/>
              <a:t>C</a:t>
            </a:r>
            <a:r>
              <a:rPr lang="en-GB" b="1" dirty="0" smtClean="0"/>
              <a:t>ritical note-making</a:t>
            </a:r>
            <a:endParaRPr lang="en-GB" b="1" dirty="0"/>
          </a:p>
        </p:txBody>
      </p:sp>
      <p:sp>
        <p:nvSpPr>
          <p:cNvPr id="3" name="Content Placeholder 2"/>
          <p:cNvSpPr>
            <a:spLocks noGrp="1"/>
          </p:cNvSpPr>
          <p:nvPr>
            <p:ph idx="1"/>
          </p:nvPr>
        </p:nvSpPr>
        <p:spPr>
          <a:xfrm>
            <a:off x="323528" y="1241376"/>
            <a:ext cx="8373616" cy="5616624"/>
          </a:xfrm>
        </p:spPr>
        <p:txBody>
          <a:bodyPr>
            <a:noAutofit/>
          </a:bodyPr>
          <a:lstStyle/>
          <a:p>
            <a:pPr>
              <a:spcBef>
                <a:spcPts val="0"/>
              </a:spcBef>
            </a:pPr>
            <a:r>
              <a:rPr lang="en-GB" sz="2800" dirty="0" smtClean="0"/>
              <a:t>Active note-making techniques helps you to understand what you are reading </a:t>
            </a:r>
          </a:p>
          <a:p>
            <a:pPr marL="0" indent="0">
              <a:spcBef>
                <a:spcPts val="0"/>
              </a:spcBef>
              <a:buNone/>
            </a:pPr>
            <a:endParaRPr lang="en-GB" sz="1000" dirty="0" smtClean="0"/>
          </a:p>
          <a:p>
            <a:pPr>
              <a:spcBef>
                <a:spcPts val="0"/>
              </a:spcBef>
            </a:pPr>
            <a:r>
              <a:rPr lang="en-GB" sz="2800" dirty="0" smtClean="0"/>
              <a:t>Be critical - ask questions as you take notes</a:t>
            </a:r>
          </a:p>
          <a:p>
            <a:pPr>
              <a:spcBef>
                <a:spcPts val="0"/>
              </a:spcBef>
            </a:pPr>
            <a:endParaRPr lang="en-GB" sz="1000" dirty="0" smtClean="0"/>
          </a:p>
          <a:p>
            <a:pPr>
              <a:spcBef>
                <a:spcPts val="0"/>
              </a:spcBef>
            </a:pPr>
            <a:r>
              <a:rPr lang="en-GB" sz="2800" dirty="0" smtClean="0"/>
              <a:t>Achieve a logical, objective interpretation of the argument</a:t>
            </a:r>
          </a:p>
          <a:p>
            <a:pPr>
              <a:spcBef>
                <a:spcPts val="0"/>
              </a:spcBef>
            </a:pPr>
            <a:endParaRPr lang="en-GB" sz="1000" dirty="0" smtClean="0"/>
          </a:p>
          <a:p>
            <a:pPr>
              <a:spcBef>
                <a:spcPts val="0"/>
              </a:spcBef>
            </a:pPr>
            <a:r>
              <a:rPr lang="en-GB" sz="2800" dirty="0" smtClean="0"/>
              <a:t>Helps you to defend your point of view against charges such as bias, lack of supporting evidence, incompleteness and illogical reasoning</a:t>
            </a:r>
          </a:p>
          <a:p>
            <a:pPr>
              <a:spcBef>
                <a:spcPts val="0"/>
              </a:spcBef>
            </a:pPr>
            <a:endParaRPr lang="en-GB" sz="1000" dirty="0" smtClean="0"/>
          </a:p>
          <a:p>
            <a:pPr>
              <a:spcBef>
                <a:spcPts val="0"/>
              </a:spcBef>
            </a:pPr>
            <a:r>
              <a:rPr lang="en-GB" sz="2800" dirty="0" smtClean="0"/>
              <a:t>Using critical thinking when you take notes and rigorously employing it when you construct your own line of argument will help you avoid these problems</a:t>
            </a:r>
          </a:p>
        </p:txBody>
      </p:sp>
    </p:spTree>
    <p:extLst>
      <p:ext uri="{BB962C8B-B14F-4D97-AF65-F5344CB8AC3E}">
        <p14:creationId xmlns:p14="http://schemas.microsoft.com/office/powerpoint/2010/main" val="227813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27856"/>
            <a:ext cx="8568952"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en-GB" sz="3200" b="0" i="0" u="none" strike="noStrike" cap="none" normalizeH="0" baseline="0" dirty="0" smtClean="0">
                <a:ln>
                  <a:noFill/>
                </a:ln>
                <a:solidFill>
                  <a:srgbClr val="000000"/>
                </a:solidFill>
                <a:effectLst/>
                <a:ea typeface="Times New Roman" pitchFamily="18" charset="0"/>
                <a:cs typeface="Arial" pitchFamily="34" charset="0"/>
              </a:rPr>
              <a:t>In your written work you should always be trying to construct sound arguments. Unsound arguments will attract poor grades from assessors. Learning in Higher Education involves more than the memorisation of large amounts of information and its subsequent accurate regurgitation during examinations or assignments. In many subjects the process of assessment involves taking information and assembling, synthesising and re-arranging it into new patterns that both form sound arguments and solve the problems set in assignments titles and examination questions. </a:t>
            </a:r>
          </a:p>
          <a:p>
            <a:pPr marL="0" marR="0" lvl="0" indent="0" algn="l" defTabSz="914400" rtl="0" eaLnBrk="1" fontAlgn="base" latinLnBrk="0" hangingPunct="1">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lang="en-GB" sz="3200" dirty="0" smtClean="0">
                <a:hlinkClick r:id="rId2"/>
              </a:rPr>
              <a:t>http://www.staffs.ac.uk</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6118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388424" cy="6001643"/>
          </a:xfrm>
          <a:prstGeom prst="rect">
            <a:avLst/>
          </a:prstGeom>
        </p:spPr>
        <p:txBody>
          <a:bodyPr wrap="square">
            <a:spAutoFit/>
          </a:bodyPr>
          <a:lstStyle/>
          <a:p>
            <a:r>
              <a:rPr lang="en-GB" sz="3200" dirty="0" smtClean="0"/>
              <a:t>“A </a:t>
            </a:r>
            <a:r>
              <a:rPr lang="en-GB" sz="3200" i="1" dirty="0" smtClean="0"/>
              <a:t>sound</a:t>
            </a:r>
            <a:r>
              <a:rPr lang="en-GB" sz="3200" dirty="0" smtClean="0"/>
              <a:t> argument is a point of view that has been developed through the application of reasoning and critical analysis, drawing conclusions from the available evidence, and doing so using logic, objectivity, and other agreed </a:t>
            </a:r>
            <a:r>
              <a:rPr lang="en-GB" sz="3200" i="1" dirty="0" smtClean="0"/>
              <a:t>intellectual standards.</a:t>
            </a:r>
            <a:endParaRPr lang="en-GB" sz="3200" dirty="0" smtClean="0"/>
          </a:p>
          <a:p>
            <a:r>
              <a:rPr lang="en-GB" sz="3200" dirty="0" smtClean="0"/>
              <a:t>An </a:t>
            </a:r>
            <a:r>
              <a:rPr lang="en-GB" sz="3200" i="1" dirty="0" smtClean="0"/>
              <a:t>unsound</a:t>
            </a:r>
            <a:r>
              <a:rPr lang="en-GB" sz="3200" dirty="0" smtClean="0"/>
              <a:t> argument, on the other hand, is a point of view that is in some way </a:t>
            </a:r>
            <a:r>
              <a:rPr lang="en-GB" sz="3200" i="1" dirty="0" smtClean="0"/>
              <a:t>flawed</a:t>
            </a:r>
            <a:r>
              <a:rPr lang="en-GB" sz="3200" dirty="0" smtClean="0"/>
              <a:t>. It could be that it is weak and unconvincing, or is based on an unbalanced analysis of the available evidence. It could also be that there is a mistake in reasoning - a so called </a:t>
            </a:r>
            <a:r>
              <a:rPr lang="en-GB" sz="3200" i="1" dirty="0" smtClean="0"/>
              <a:t>logical fallacy.</a:t>
            </a:r>
            <a:r>
              <a:rPr lang="en-GB" sz="3200" dirty="0" smtClean="0"/>
              <a:t>”</a:t>
            </a:r>
            <a:endParaRPr lang="en-GB" sz="3200" dirty="0"/>
          </a:p>
        </p:txBody>
      </p:sp>
      <p:sp>
        <p:nvSpPr>
          <p:cNvPr id="3" name="Rectangle 2"/>
          <p:cNvSpPr/>
          <p:nvPr/>
        </p:nvSpPr>
        <p:spPr>
          <a:xfrm>
            <a:off x="395536" y="6165304"/>
            <a:ext cx="4404988" cy="584775"/>
          </a:xfrm>
          <a:prstGeom prst="rect">
            <a:avLst/>
          </a:prstGeom>
        </p:spPr>
        <p:txBody>
          <a:bodyPr wrap="none">
            <a:spAutoFit/>
          </a:bodyPr>
          <a:lstStyle/>
          <a:p>
            <a:r>
              <a:rPr lang="en-GB" sz="3200" dirty="0" smtClean="0">
                <a:hlinkClick r:id="rId2"/>
              </a:rPr>
              <a:t>http://www.essex.ac.uk/</a:t>
            </a:r>
            <a:r>
              <a:rPr lang="en-GB" sz="3200" dirty="0" smtClean="0"/>
              <a:t> </a:t>
            </a:r>
            <a:endParaRPr lang="en-GB" sz="3200" dirty="0"/>
          </a:p>
        </p:txBody>
      </p:sp>
    </p:spTree>
    <p:extLst>
      <p:ext uri="{BB962C8B-B14F-4D97-AF65-F5344CB8AC3E}">
        <p14:creationId xmlns:p14="http://schemas.microsoft.com/office/powerpoint/2010/main" val="1182576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04" y="116632"/>
            <a:ext cx="8229600" cy="1143000"/>
          </a:xfrm>
        </p:spPr>
        <p:txBody>
          <a:bodyPr>
            <a:normAutofit/>
          </a:bodyPr>
          <a:lstStyle/>
          <a:p>
            <a:r>
              <a:rPr lang="en-GB" b="1" dirty="0" smtClean="0"/>
              <a:t>Resources for critical thinking</a:t>
            </a:r>
            <a:endParaRPr lang="en-GB" dirty="0"/>
          </a:p>
        </p:txBody>
      </p:sp>
      <p:sp>
        <p:nvSpPr>
          <p:cNvPr id="3" name="Content Placeholder 2"/>
          <p:cNvSpPr>
            <a:spLocks noGrp="1"/>
          </p:cNvSpPr>
          <p:nvPr>
            <p:ph idx="1"/>
          </p:nvPr>
        </p:nvSpPr>
        <p:spPr>
          <a:xfrm>
            <a:off x="309896" y="1269584"/>
            <a:ext cx="8638216" cy="5841776"/>
          </a:xfrm>
        </p:spPr>
        <p:txBody>
          <a:bodyPr>
            <a:normAutofit fontScale="70000" lnSpcReduction="20000"/>
          </a:bodyPr>
          <a:lstStyle/>
          <a:p>
            <a:pPr lvl="0" fontAlgn="t">
              <a:lnSpc>
                <a:spcPct val="120000"/>
              </a:lnSpc>
              <a:spcBef>
                <a:spcPts val="0"/>
              </a:spcBef>
              <a:buNone/>
            </a:pPr>
            <a:r>
              <a:rPr lang="en-GB" sz="2900" dirty="0" smtClean="0">
                <a:ea typeface="Calibri" pitchFamily="34" charset="0"/>
                <a:cs typeface="Times New Roman" pitchFamily="18" charset="0"/>
              </a:rPr>
              <a:t>Cottrell, S. (2005) </a:t>
            </a:r>
            <a:r>
              <a:rPr lang="en-GB" sz="2900" i="1" dirty="0" smtClean="0">
                <a:ea typeface="Calibri" pitchFamily="34" charset="0"/>
                <a:cs typeface="Times New Roman" pitchFamily="18" charset="0"/>
              </a:rPr>
              <a:t>Critical Thinking Skills</a:t>
            </a:r>
            <a:r>
              <a:rPr lang="en-GB" sz="2900" dirty="0" smtClean="0">
                <a:ea typeface="Calibri" pitchFamily="34" charset="0"/>
                <a:cs typeface="Times New Roman" pitchFamily="18" charset="0"/>
              </a:rPr>
              <a:t> </a:t>
            </a:r>
            <a:endParaRPr lang="en-GB" sz="2900" dirty="0" smtClean="0">
              <a:ea typeface="Calibri" pitchFamily="34" charset="0"/>
              <a:cs typeface="Times New Roman" pitchFamily="18" charset="0"/>
            </a:endParaRPr>
          </a:p>
          <a:p>
            <a:pPr lvl="0" fontAlgn="t">
              <a:lnSpc>
                <a:spcPct val="120000"/>
              </a:lnSpc>
              <a:spcBef>
                <a:spcPts val="0"/>
              </a:spcBef>
              <a:buNone/>
            </a:pPr>
            <a:r>
              <a:rPr lang="en-GB" sz="2900" dirty="0" smtClean="0"/>
              <a:t>Roy </a:t>
            </a:r>
            <a:r>
              <a:rPr lang="en-GB" sz="2900" dirty="0"/>
              <a:t>van den Brink-</a:t>
            </a:r>
            <a:r>
              <a:rPr lang="en-GB" sz="2900" dirty="0"/>
              <a:t>Budgen</a:t>
            </a:r>
            <a:r>
              <a:rPr lang="en-GB" sz="2900" dirty="0"/>
              <a:t> (2000) </a:t>
            </a:r>
            <a:r>
              <a:rPr lang="en-GB" sz="2900" i="1" dirty="0"/>
              <a:t>Critical </a:t>
            </a:r>
            <a:r>
              <a:rPr lang="en-GB" sz="2900" i="1" dirty="0" smtClean="0"/>
              <a:t>Thinking </a:t>
            </a:r>
            <a:r>
              <a:rPr lang="en-GB" sz="2900" i="1" dirty="0"/>
              <a:t>for Students: learn the skills of </a:t>
            </a:r>
            <a:endParaRPr lang="en-GB" sz="2900" i="1" dirty="0" smtClean="0"/>
          </a:p>
          <a:p>
            <a:pPr>
              <a:lnSpc>
                <a:spcPct val="120000"/>
              </a:lnSpc>
              <a:spcBef>
                <a:spcPts val="0"/>
              </a:spcBef>
              <a:buNone/>
            </a:pPr>
            <a:r>
              <a:rPr lang="en-GB" sz="2900" i="1" dirty="0" smtClean="0"/>
              <a:t>critical assessment </a:t>
            </a:r>
            <a:r>
              <a:rPr lang="en-GB" sz="2900" i="1" dirty="0"/>
              <a:t>and effective argument </a:t>
            </a:r>
            <a:endParaRPr lang="en-GB" sz="2900" i="1" dirty="0" smtClean="0"/>
          </a:p>
          <a:p>
            <a:pPr>
              <a:lnSpc>
                <a:spcPct val="120000"/>
              </a:lnSpc>
              <a:spcBef>
                <a:spcPts val="0"/>
              </a:spcBef>
              <a:buNone/>
            </a:pPr>
            <a:r>
              <a:rPr lang="en-GB" sz="2900" dirty="0" smtClean="0"/>
              <a:t>Roy </a:t>
            </a:r>
            <a:r>
              <a:rPr lang="en-GB" sz="2900" dirty="0"/>
              <a:t>van den Brink-</a:t>
            </a:r>
            <a:r>
              <a:rPr lang="en-GB" sz="2900" dirty="0"/>
              <a:t>Budgen</a:t>
            </a:r>
            <a:r>
              <a:rPr lang="en-GB" sz="2900" dirty="0"/>
              <a:t> (2010) </a:t>
            </a:r>
            <a:r>
              <a:rPr lang="en-GB" sz="2900" i="1" dirty="0"/>
              <a:t>Advanced </a:t>
            </a:r>
            <a:r>
              <a:rPr lang="en-GB" sz="2900" i="1" dirty="0" smtClean="0"/>
              <a:t>Critical </a:t>
            </a:r>
            <a:r>
              <a:rPr lang="en-GB" sz="2900" i="1" dirty="0"/>
              <a:t>Thinking </a:t>
            </a:r>
            <a:r>
              <a:rPr lang="en-GB" sz="2900" i="1" dirty="0" smtClean="0"/>
              <a:t>Skills</a:t>
            </a:r>
            <a:endParaRPr lang="en-GB" sz="2900" dirty="0" smtClean="0">
              <a:ea typeface="Calibri" pitchFamily="34" charset="0"/>
              <a:cs typeface="Times New Roman" pitchFamily="18" charset="0"/>
            </a:endParaRPr>
          </a:p>
          <a:p>
            <a:pPr>
              <a:spcBef>
                <a:spcPts val="0"/>
              </a:spcBef>
              <a:buNone/>
            </a:pPr>
            <a:r>
              <a:rPr lang="en-GB" sz="2900" dirty="0" smtClean="0"/>
              <a:t>Wallace</a:t>
            </a:r>
            <a:r>
              <a:rPr lang="en-GB" sz="2900" dirty="0"/>
              <a:t>, M. &amp; Wray, A. (2011) </a:t>
            </a:r>
            <a:r>
              <a:rPr lang="en-GB" sz="2900" i="1" dirty="0"/>
              <a:t>Critical Reading </a:t>
            </a:r>
            <a:r>
              <a:rPr lang="en-GB" sz="2900" i="1" dirty="0" smtClean="0"/>
              <a:t>and Writing </a:t>
            </a:r>
            <a:r>
              <a:rPr lang="en-GB" sz="2900" i="1" dirty="0"/>
              <a:t>for Postgraduates</a:t>
            </a:r>
            <a:endParaRPr lang="en-GB" sz="2900" dirty="0"/>
          </a:p>
          <a:p>
            <a:pPr lvl="0" fontAlgn="t">
              <a:lnSpc>
                <a:spcPct val="120000"/>
              </a:lnSpc>
              <a:spcBef>
                <a:spcPts val="0"/>
              </a:spcBef>
              <a:buNone/>
            </a:pPr>
            <a:endParaRPr lang="en-GB" sz="2900" dirty="0" smtClean="0">
              <a:ea typeface="Calibri" pitchFamily="34" charset="0"/>
              <a:cs typeface="Times New Roman" pitchFamily="18" charset="0"/>
            </a:endParaRPr>
          </a:p>
          <a:p>
            <a:pPr marL="0" indent="0" eaLnBrk="0" fontAlgn="base" hangingPunct="0">
              <a:lnSpc>
                <a:spcPct val="120000"/>
              </a:lnSpc>
              <a:spcBef>
                <a:spcPts val="0"/>
              </a:spcBef>
              <a:buNone/>
            </a:pPr>
            <a:r>
              <a:rPr lang="en-GB" sz="2600" dirty="0">
                <a:hlinkClick r:id="rId2"/>
              </a:rPr>
              <a:t>https://</a:t>
            </a:r>
            <a:r>
              <a:rPr lang="en-GB" sz="2600" dirty="0" smtClean="0">
                <a:hlinkClick r:id="rId2"/>
              </a:rPr>
              <a:t>he.palgrave.com/studentstudyskills/resources/images/criticalanalysis.mp3</a:t>
            </a:r>
            <a:r>
              <a:rPr lang="en-GB" sz="2600" dirty="0" smtClean="0"/>
              <a:t>  </a:t>
            </a:r>
          </a:p>
          <a:p>
            <a:pPr marL="0" indent="0" eaLnBrk="0" fontAlgn="base" hangingPunct="0">
              <a:lnSpc>
                <a:spcPct val="120000"/>
              </a:lnSpc>
              <a:spcBef>
                <a:spcPts val="0"/>
              </a:spcBef>
              <a:buNone/>
            </a:pPr>
            <a:r>
              <a:rPr lang="en-GB" sz="2900" dirty="0" smtClean="0"/>
              <a:t>12 minute audio file based on Cottrell’s </a:t>
            </a:r>
            <a:r>
              <a:rPr lang="en-GB" sz="2900" i="1" dirty="0" smtClean="0"/>
              <a:t>Critical Thinking </a:t>
            </a:r>
            <a:r>
              <a:rPr lang="en-GB" sz="2900" i="1" dirty="0" smtClean="0"/>
              <a:t>Skills</a:t>
            </a:r>
            <a:endParaRPr lang="en-GB" sz="2900" i="1" dirty="0" smtClean="0"/>
          </a:p>
          <a:p>
            <a:pPr>
              <a:lnSpc>
                <a:spcPct val="120000"/>
              </a:lnSpc>
              <a:spcBef>
                <a:spcPts val="0"/>
              </a:spcBef>
              <a:buNone/>
            </a:pPr>
            <a:r>
              <a:rPr lang="en-GB" sz="2600" dirty="0" smtClean="0">
                <a:hlinkClick r:id="rId3"/>
              </a:rPr>
              <a:t>https</a:t>
            </a:r>
            <a:r>
              <a:rPr lang="en-GB" sz="2600" dirty="0">
                <a:hlinkClick r:id="rId3"/>
              </a:rPr>
              <a:t>://</a:t>
            </a:r>
            <a:r>
              <a:rPr lang="en-GB" sz="2600" dirty="0" smtClean="0">
                <a:hlinkClick r:id="rId3"/>
              </a:rPr>
              <a:t>he.palgrave.com/studentstudyskills/page/critical-thinking/</a:t>
            </a:r>
            <a:endParaRPr lang="en-GB" sz="2600" dirty="0" smtClean="0"/>
          </a:p>
          <a:p>
            <a:pPr>
              <a:lnSpc>
                <a:spcPct val="120000"/>
              </a:lnSpc>
              <a:spcBef>
                <a:spcPts val="0"/>
              </a:spcBef>
              <a:buNone/>
            </a:pPr>
            <a:r>
              <a:rPr lang="en-GB" sz="2900" dirty="0" smtClean="0"/>
              <a:t>helpful information on critical thinking skills on the </a:t>
            </a:r>
            <a:r>
              <a:rPr lang="en-GB" sz="2900" i="1" dirty="0" smtClean="0"/>
              <a:t>Study Skills </a:t>
            </a:r>
            <a:r>
              <a:rPr lang="en-GB" sz="2900" dirty="0" smtClean="0"/>
              <a:t>Website</a:t>
            </a:r>
            <a:endParaRPr lang="en-GB" sz="2900" dirty="0" smtClean="0"/>
          </a:p>
          <a:p>
            <a:pPr>
              <a:lnSpc>
                <a:spcPct val="120000"/>
              </a:lnSpc>
              <a:spcBef>
                <a:spcPts val="0"/>
              </a:spcBef>
              <a:buNone/>
            </a:pPr>
            <a:r>
              <a:rPr lang="en-GB" sz="2600" dirty="0" smtClean="0">
                <a:hlinkClick r:id="rId4"/>
              </a:rPr>
              <a:t>http://www.bbk.ac.uk/mybirkbeck/get-ahead-stay ahead/skills/critical-thinking</a:t>
            </a:r>
            <a:r>
              <a:rPr lang="en-GB" sz="2600" dirty="0" smtClean="0"/>
              <a:t> </a:t>
            </a:r>
            <a:endParaRPr lang="en-GB" sz="1300" dirty="0" smtClean="0"/>
          </a:p>
          <a:p>
            <a:pPr>
              <a:lnSpc>
                <a:spcPct val="120000"/>
              </a:lnSpc>
              <a:spcBef>
                <a:spcPts val="0"/>
              </a:spcBef>
              <a:buNone/>
            </a:pPr>
            <a:r>
              <a:rPr lang="en-GB" sz="2600" dirty="0">
                <a:hlinkClick r:id="rId5"/>
              </a:rPr>
              <a:t>http://</a:t>
            </a:r>
            <a:r>
              <a:rPr lang="en-GB" sz="2600" dirty="0" smtClean="0">
                <a:hlinkClick r:id="rId5"/>
              </a:rPr>
              <a:t>www.bbk.ac.uk/mybirkbeck/get-ahead-stay-</a:t>
            </a:r>
          </a:p>
          <a:p>
            <a:pPr>
              <a:lnSpc>
                <a:spcPct val="120000"/>
              </a:lnSpc>
              <a:spcBef>
                <a:spcPts val="0"/>
              </a:spcBef>
              <a:buNone/>
            </a:pPr>
            <a:r>
              <a:rPr lang="en-GB" sz="2600" dirty="0" smtClean="0">
                <a:hlinkClick r:id="rId5"/>
              </a:rPr>
              <a:t>ahead/academic_skills/critical_thinking</a:t>
            </a:r>
            <a:r>
              <a:rPr lang="en-GB" sz="2600" dirty="0" smtClean="0"/>
              <a:t> </a:t>
            </a:r>
          </a:p>
          <a:p>
            <a:pPr>
              <a:lnSpc>
                <a:spcPct val="120000"/>
              </a:lnSpc>
              <a:spcBef>
                <a:spcPts val="0"/>
              </a:spcBef>
              <a:buNone/>
            </a:pPr>
            <a:r>
              <a:rPr lang="en-GB" sz="2900" dirty="0" smtClean="0"/>
              <a:t>5 minute interactive tutorials supporting this Student Orientation </a:t>
            </a:r>
            <a:r>
              <a:rPr lang="en-GB" sz="2900" dirty="0" smtClean="0"/>
              <a:t>programme</a:t>
            </a:r>
            <a:endParaRPr lang="en-GB" sz="2900" dirty="0" smtClean="0"/>
          </a:p>
          <a:p>
            <a:pPr>
              <a:lnSpc>
                <a:spcPct val="120000"/>
              </a:lnSpc>
              <a:spcBef>
                <a:spcPts val="0"/>
              </a:spcBef>
              <a:buNone/>
            </a:pPr>
            <a:r>
              <a:rPr lang="en-GB" sz="2600" dirty="0" smtClean="0">
                <a:hlinkClick r:id="rId6"/>
              </a:rPr>
              <a:t>http://www.bbk.ac.uk/mybirkbeck/studyskills/course_timetable</a:t>
            </a:r>
            <a:r>
              <a:rPr lang="en-GB" sz="2600" dirty="0" smtClean="0"/>
              <a:t> </a:t>
            </a:r>
          </a:p>
          <a:p>
            <a:pPr>
              <a:lnSpc>
                <a:spcPct val="120000"/>
              </a:lnSpc>
              <a:spcBef>
                <a:spcPts val="0"/>
              </a:spcBef>
              <a:buNone/>
            </a:pPr>
            <a:r>
              <a:rPr lang="en-GB" sz="2900" dirty="0" smtClean="0"/>
              <a:t>academic skills workshops dealing with critical thinking skills 1, 2 and 3 - and </a:t>
            </a:r>
            <a:endParaRPr lang="en-GB" sz="2900" dirty="0" smtClean="0"/>
          </a:p>
          <a:p>
            <a:pPr>
              <a:lnSpc>
                <a:spcPct val="120000"/>
              </a:lnSpc>
              <a:spcBef>
                <a:spcPts val="0"/>
              </a:spcBef>
              <a:buNone/>
            </a:pPr>
            <a:r>
              <a:rPr lang="en-GB" sz="2900" dirty="0" smtClean="0"/>
              <a:t>other academic </a:t>
            </a:r>
            <a:r>
              <a:rPr lang="en-GB" sz="2900" dirty="0" smtClean="0"/>
              <a:t>skills - in greater detail</a:t>
            </a:r>
          </a:p>
          <a:p>
            <a:pPr>
              <a:lnSpc>
                <a:spcPct val="120000"/>
              </a:lnSpc>
              <a:spcBef>
                <a:spcPts val="0"/>
              </a:spcBef>
              <a:buNone/>
            </a:pPr>
            <a:endParaRPr lang="en-GB" sz="2400" dirty="0" smtClean="0"/>
          </a:p>
          <a:p>
            <a:pPr>
              <a:lnSpc>
                <a:spcPct val="120000"/>
              </a:lnSpc>
              <a:spcBef>
                <a:spcPts val="0"/>
              </a:spcBef>
              <a:buNone/>
            </a:pPr>
            <a:endParaRPr lang="en-GB" sz="2400" dirty="0" smtClean="0"/>
          </a:p>
          <a:p>
            <a:pPr>
              <a:lnSpc>
                <a:spcPct val="120000"/>
              </a:lnSpc>
              <a:spcBef>
                <a:spcPts val="0"/>
              </a:spcBef>
              <a:buNone/>
            </a:pPr>
            <a:endParaRPr lang="en-GB" sz="2400" dirty="0" smtClean="0"/>
          </a:p>
          <a:p>
            <a:pPr>
              <a:spcBef>
                <a:spcPts val="0"/>
              </a:spcBef>
              <a:buNone/>
            </a:pPr>
            <a:endParaRPr lang="en-GB" sz="2400" dirty="0" smtClean="0"/>
          </a:p>
          <a:p>
            <a:pPr marL="0" indent="0" eaLnBrk="0" fontAlgn="base" hangingPunct="0">
              <a:spcBef>
                <a:spcPct val="0"/>
              </a:spcBef>
              <a:spcAft>
                <a:spcPct val="0"/>
              </a:spcAft>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b="1" dirty="0" smtClean="0"/>
              <a:t>Recap</a:t>
            </a:r>
            <a:endParaRPr lang="en-GB" b="1" dirty="0"/>
          </a:p>
        </p:txBody>
      </p:sp>
      <p:sp>
        <p:nvSpPr>
          <p:cNvPr id="3" name="Content Placeholder 2"/>
          <p:cNvSpPr>
            <a:spLocks noGrp="1"/>
          </p:cNvSpPr>
          <p:nvPr>
            <p:ph idx="1"/>
          </p:nvPr>
        </p:nvSpPr>
        <p:spPr>
          <a:xfrm>
            <a:off x="467544" y="1628800"/>
            <a:ext cx="8229600" cy="5544616"/>
          </a:xfrm>
        </p:spPr>
        <p:txBody>
          <a:bodyPr>
            <a:normAutofit/>
          </a:bodyPr>
          <a:lstStyle/>
          <a:p>
            <a:pPr>
              <a:spcBef>
                <a:spcPts val="0"/>
              </a:spcBef>
            </a:pPr>
            <a:r>
              <a:rPr lang="en-GB" dirty="0" smtClean="0"/>
              <a:t>What is meant by critical thinking </a:t>
            </a:r>
            <a:r>
              <a:rPr lang="en-GB" dirty="0" smtClean="0"/>
              <a:t>in HE - and its </a:t>
            </a:r>
            <a:r>
              <a:rPr lang="en-GB" dirty="0" smtClean="0"/>
              <a:t>importance </a:t>
            </a:r>
            <a:r>
              <a:rPr lang="en-GB" dirty="0" smtClean="0"/>
              <a:t>for postgraduate study</a:t>
            </a:r>
            <a:endParaRPr lang="en-GB" dirty="0" smtClean="0"/>
          </a:p>
          <a:p>
            <a:pPr>
              <a:spcBef>
                <a:spcPts val="0"/>
              </a:spcBef>
            </a:pPr>
            <a:endParaRPr lang="en-GB" sz="2000" dirty="0" smtClean="0"/>
          </a:p>
          <a:p>
            <a:pPr>
              <a:spcBef>
                <a:spcPts val="0"/>
              </a:spcBef>
            </a:pPr>
            <a:r>
              <a:rPr lang="en-GB" dirty="0" smtClean="0"/>
              <a:t>Gain knowledge </a:t>
            </a:r>
            <a:r>
              <a:rPr lang="en-GB" dirty="0" smtClean="0"/>
              <a:t>of critical </a:t>
            </a:r>
            <a:r>
              <a:rPr lang="en-GB" dirty="0" smtClean="0"/>
              <a:t>questions for becoming a critical </a:t>
            </a:r>
            <a:r>
              <a:rPr lang="en-GB" dirty="0" smtClean="0"/>
              <a:t>thinker</a:t>
            </a:r>
          </a:p>
          <a:p>
            <a:pPr>
              <a:spcBef>
                <a:spcPts val="0"/>
              </a:spcBef>
            </a:pPr>
            <a:endParaRPr lang="en-GB" sz="2000" dirty="0"/>
          </a:p>
          <a:p>
            <a:pPr>
              <a:spcBef>
                <a:spcPts val="0"/>
              </a:spcBef>
            </a:pPr>
            <a:r>
              <a:rPr lang="en-GB" dirty="0" smtClean="0"/>
              <a:t>Identify what is meant by academic argument</a:t>
            </a:r>
            <a:endParaRPr lang="en-GB" dirty="0" smtClean="0"/>
          </a:p>
          <a:p>
            <a:pPr lvl="0">
              <a:spcBef>
                <a:spcPts val="0"/>
              </a:spcBef>
            </a:pPr>
            <a:endParaRPr lang="en-GB" sz="2000" dirty="0" smtClean="0"/>
          </a:p>
          <a:p>
            <a:pPr lvl="0">
              <a:spcBef>
                <a:spcPts val="0"/>
              </a:spcBef>
            </a:pPr>
            <a:r>
              <a:rPr lang="en-GB" dirty="0" smtClean="0"/>
              <a:t>Reflect on how you can develop your critical thinking skills</a:t>
            </a:r>
          </a:p>
          <a:p>
            <a:pPr lvl="0">
              <a:spcBef>
                <a:spcPts val="0"/>
              </a:spcBef>
            </a:pPr>
            <a:endParaRPr lang="en-GB" dirty="0" smtClean="0"/>
          </a:p>
          <a:p>
            <a:pPr lvl="0">
              <a:spcBef>
                <a:spcPts val="0"/>
              </a:spcBef>
            </a:pPr>
            <a:endParaRPr lang="en-GB" dirty="0" smtClean="0"/>
          </a:p>
          <a:p>
            <a:endParaRPr lang="en-GB" dirty="0"/>
          </a:p>
        </p:txBody>
      </p:sp>
    </p:spTree>
    <p:extLst>
      <p:ext uri="{BB962C8B-B14F-4D97-AF65-F5344CB8AC3E}">
        <p14:creationId xmlns:p14="http://schemas.microsoft.com/office/powerpoint/2010/main" val="2136239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832" y="157808"/>
            <a:ext cx="8229600" cy="1143000"/>
          </a:xfrm>
        </p:spPr>
        <p:txBody>
          <a:bodyPr/>
          <a:lstStyle/>
          <a:p>
            <a:r>
              <a:rPr lang="en-GB" b="1" dirty="0" smtClean="0"/>
              <a:t>Think about the following</a:t>
            </a:r>
            <a:endParaRPr lang="en-GB" dirty="0"/>
          </a:p>
        </p:txBody>
      </p:sp>
      <p:sp>
        <p:nvSpPr>
          <p:cNvPr id="6" name="Content Placeholder 5"/>
          <p:cNvSpPr>
            <a:spLocks noGrp="1"/>
          </p:cNvSpPr>
          <p:nvPr>
            <p:ph idx="1"/>
          </p:nvPr>
        </p:nvSpPr>
        <p:spPr>
          <a:xfrm>
            <a:off x="444272" y="1300808"/>
            <a:ext cx="8229600" cy="5440560"/>
          </a:xfrm>
        </p:spPr>
        <p:txBody>
          <a:bodyPr>
            <a:normAutofit/>
          </a:bodyPr>
          <a:lstStyle/>
          <a:p>
            <a:pPr marL="0" indent="0">
              <a:spcBef>
                <a:spcPts val="0"/>
              </a:spcBef>
              <a:buNone/>
            </a:pPr>
            <a:r>
              <a:rPr lang="en-GB" dirty="0"/>
              <a:t>C</a:t>
            </a:r>
            <a:r>
              <a:rPr lang="en-GB" dirty="0" smtClean="0"/>
              <a:t>ritical thinking occurs in everyday life. Many everyday </a:t>
            </a:r>
            <a:r>
              <a:rPr lang="en-GB" dirty="0"/>
              <a:t>activities </a:t>
            </a:r>
            <a:r>
              <a:rPr lang="en-GB" dirty="0" smtClean="0"/>
              <a:t>require you to seek </a:t>
            </a:r>
            <a:r>
              <a:rPr lang="en-GB" b="1" dirty="0"/>
              <a:t>information</a:t>
            </a:r>
            <a:r>
              <a:rPr lang="en-GB" dirty="0"/>
              <a:t>, </a:t>
            </a:r>
            <a:r>
              <a:rPr lang="en-GB" b="1" dirty="0"/>
              <a:t>analyse </a:t>
            </a:r>
            <a:r>
              <a:rPr lang="en-GB" dirty="0"/>
              <a:t>alternatives, </a:t>
            </a:r>
            <a:r>
              <a:rPr lang="en-GB" b="1" dirty="0"/>
              <a:t>evaluate </a:t>
            </a:r>
            <a:r>
              <a:rPr lang="en-GB" dirty="0"/>
              <a:t>the </a:t>
            </a:r>
            <a:r>
              <a:rPr lang="en-GB" dirty="0" smtClean="0"/>
              <a:t>alternatives</a:t>
            </a:r>
            <a:r>
              <a:rPr lang="en-GB" b="1" dirty="0" smtClean="0"/>
              <a:t> </a:t>
            </a:r>
            <a:r>
              <a:rPr lang="en-GB" dirty="0"/>
              <a:t>in relation to your </a:t>
            </a:r>
            <a:r>
              <a:rPr lang="en-GB" dirty="0" smtClean="0"/>
              <a:t>requirements </a:t>
            </a:r>
            <a:r>
              <a:rPr lang="en-GB" dirty="0"/>
              <a:t>and reach some </a:t>
            </a:r>
            <a:r>
              <a:rPr lang="en-GB" b="1" dirty="0"/>
              <a:t>c</a:t>
            </a:r>
            <a:r>
              <a:rPr lang="en-GB" b="1" dirty="0" smtClean="0"/>
              <a:t>onclusion. </a:t>
            </a:r>
          </a:p>
          <a:p>
            <a:pPr marL="0" indent="0">
              <a:spcBef>
                <a:spcPts val="0"/>
              </a:spcBef>
              <a:buNone/>
            </a:pPr>
            <a:endParaRPr lang="en-GB" dirty="0"/>
          </a:p>
          <a:p>
            <a:pPr marL="514350" indent="-514350">
              <a:lnSpc>
                <a:spcPct val="150000"/>
              </a:lnSpc>
              <a:spcBef>
                <a:spcPts val="0"/>
              </a:spcBef>
              <a:buNone/>
            </a:pPr>
            <a:r>
              <a:rPr lang="en-GB" dirty="0" smtClean="0"/>
              <a:t>Identify 5 ‘Critical thinking: Knowledge, skills </a:t>
            </a:r>
          </a:p>
          <a:p>
            <a:pPr marL="514350" indent="-514350">
              <a:lnSpc>
                <a:spcPct val="150000"/>
              </a:lnSpc>
              <a:spcBef>
                <a:spcPts val="0"/>
              </a:spcBef>
              <a:buNone/>
            </a:pPr>
            <a:r>
              <a:rPr lang="en-GB" dirty="0" smtClean="0"/>
              <a:t>and attitudes’ (see handout) that you bring to </a:t>
            </a:r>
          </a:p>
          <a:p>
            <a:pPr marL="514350" indent="-514350">
              <a:lnSpc>
                <a:spcPct val="150000"/>
              </a:lnSpc>
              <a:spcBef>
                <a:spcPts val="0"/>
              </a:spcBef>
              <a:buNone/>
            </a:pPr>
            <a:r>
              <a:rPr lang="en-GB" dirty="0" smtClean="0"/>
              <a:t>your studies.</a:t>
            </a:r>
          </a:p>
          <a:p>
            <a:pPr marL="514350" indent="-514350">
              <a:lnSpc>
                <a:spcPct val="120000"/>
              </a:lnSpc>
              <a:spcBef>
                <a:spcPts val="0"/>
              </a:spcBef>
              <a:buNone/>
            </a:pP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normAutofit fontScale="90000"/>
          </a:bodyPr>
          <a:lstStyle/>
          <a:p>
            <a:r>
              <a:rPr lang="en-GB" sz="4900" b="1" dirty="0" smtClean="0"/>
              <a:t>What is critical thinking? (1)</a:t>
            </a:r>
            <a:br>
              <a:rPr lang="en-GB" sz="4900" b="1" dirty="0" smtClean="0"/>
            </a:br>
            <a:r>
              <a:rPr lang="en-GB" sz="3600" dirty="0" smtClean="0"/>
              <a:t>Cottrell, S.  </a:t>
            </a:r>
            <a:r>
              <a:rPr lang="en-GB" sz="3600" i="1" dirty="0" smtClean="0"/>
              <a:t>The Study Skills Handbook</a:t>
            </a:r>
            <a:r>
              <a:rPr lang="en-GB" sz="3600" dirty="0" smtClean="0"/>
              <a:t> </a:t>
            </a:r>
            <a:r>
              <a:rPr lang="en-GB" dirty="0" smtClean="0"/>
              <a:t/>
            </a:r>
            <a:br>
              <a:rPr lang="en-GB" dirty="0" smtClean="0"/>
            </a:br>
            <a:endParaRPr lang="en-GB" b="1" dirty="0"/>
          </a:p>
        </p:txBody>
      </p:sp>
      <p:sp>
        <p:nvSpPr>
          <p:cNvPr id="3" name="Content Placeholder 2"/>
          <p:cNvSpPr>
            <a:spLocks noGrp="1"/>
          </p:cNvSpPr>
          <p:nvPr>
            <p:ph idx="1"/>
          </p:nvPr>
        </p:nvSpPr>
        <p:spPr>
          <a:xfrm>
            <a:off x="467544" y="1628800"/>
            <a:ext cx="8229600" cy="5688632"/>
          </a:xfrm>
        </p:spPr>
        <p:txBody>
          <a:bodyPr>
            <a:normAutofit/>
          </a:bodyPr>
          <a:lstStyle/>
          <a:p>
            <a:pPr marL="514350" indent="-514350">
              <a:spcBef>
                <a:spcPts val="0"/>
              </a:spcBef>
              <a:buFont typeface="+mj-lt"/>
              <a:buAutoNum type="arabicPeriod"/>
            </a:pPr>
            <a:r>
              <a:rPr lang="en-GB" dirty="0" smtClean="0"/>
              <a:t>Stand back from the information given</a:t>
            </a:r>
          </a:p>
          <a:p>
            <a:pPr marL="457200" indent="-457200">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Examine it in detail from many angles</a:t>
            </a:r>
          </a:p>
          <a:p>
            <a:pPr marL="457200" indent="-457200">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Check whether it is accurate</a:t>
            </a:r>
          </a:p>
          <a:p>
            <a:pPr marL="457200" indent="-457200">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Check each statement follows logically</a:t>
            </a:r>
          </a:p>
          <a:p>
            <a:pPr marL="457200" indent="-457200">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Look for possible flaws in the reasoning/ evidence/conclusion</a:t>
            </a:r>
          </a:p>
          <a:p>
            <a:pPr marL="514350" indent="-514350">
              <a:spcBef>
                <a:spcPts val="0"/>
              </a:spcBef>
              <a:buFont typeface="+mj-lt"/>
              <a:buAutoNum type="arabicPeriod"/>
            </a:pPr>
            <a:endParaRPr lang="en-GB" sz="1000" dirty="0" smtClean="0"/>
          </a:p>
          <a:p>
            <a:pPr marL="514350" indent="-514350">
              <a:spcBef>
                <a:spcPts val="0"/>
              </a:spcBef>
              <a:buFont typeface="+mj-lt"/>
              <a:buAutoNum type="arabicPeriod"/>
            </a:pPr>
            <a:r>
              <a:rPr lang="en-GB" dirty="0" smtClean="0"/>
              <a:t>Compare the same issue from point of view of theorists/writers</a:t>
            </a:r>
          </a:p>
          <a:p>
            <a:pPr marL="514350" indent="-514350">
              <a:spcBef>
                <a:spcPts val="0"/>
              </a:spcBef>
              <a:buFont typeface="+mj-lt"/>
              <a:buAutoNum type="arabicPeriod"/>
            </a:pPr>
            <a:endParaRPr lang="en-GB" dirty="0" smtClean="0"/>
          </a:p>
          <a:p>
            <a:pPr>
              <a:lnSpc>
                <a:spcPct val="120000"/>
              </a:lnSpc>
              <a:spcBef>
                <a:spcPts val="0"/>
              </a:spcBef>
            </a:pPr>
            <a:endParaRPr lang="en-GB" sz="3400" dirty="0" smtClean="0"/>
          </a:p>
          <a:p>
            <a:pPr>
              <a:lnSpc>
                <a:spcPct val="120000"/>
              </a:lnSpc>
              <a:spcBef>
                <a:spcPts val="0"/>
              </a:spcBef>
            </a:pPr>
            <a:endParaRPr lang="en-GB" dirty="0" smtClean="0"/>
          </a:p>
          <a:p>
            <a:pPr>
              <a:lnSpc>
                <a:spcPct val="120000"/>
              </a:lnSpc>
              <a:spcBef>
                <a:spcPts val="0"/>
              </a:spcBef>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b="1" dirty="0" smtClean="0"/>
              <a:t>What is critical thinking? (2)</a:t>
            </a:r>
            <a:endParaRPr lang="en-GB" dirty="0"/>
          </a:p>
        </p:txBody>
      </p:sp>
      <p:sp>
        <p:nvSpPr>
          <p:cNvPr id="3" name="Content Placeholder 2"/>
          <p:cNvSpPr>
            <a:spLocks noGrp="1"/>
          </p:cNvSpPr>
          <p:nvPr>
            <p:ph idx="1"/>
          </p:nvPr>
        </p:nvSpPr>
        <p:spPr>
          <a:xfrm>
            <a:off x="467544" y="1124744"/>
            <a:ext cx="8229600" cy="4525963"/>
          </a:xfrm>
        </p:spPr>
        <p:txBody>
          <a:bodyPr>
            <a:noAutofit/>
          </a:bodyPr>
          <a:lstStyle/>
          <a:p>
            <a:pPr marL="514350" indent="-514350">
              <a:spcBef>
                <a:spcPts val="0"/>
              </a:spcBef>
              <a:buAutoNum type="arabicPeriod" startAt="7"/>
            </a:pPr>
            <a:r>
              <a:rPr lang="en-GB" dirty="0" smtClean="0"/>
              <a:t> 	Explain why different people arrive at 	different conclusions</a:t>
            </a:r>
          </a:p>
          <a:p>
            <a:pPr marL="514350" indent="-514350">
              <a:spcBef>
                <a:spcPts val="0"/>
              </a:spcBef>
              <a:buAutoNum type="arabicPeriod" startAt="7"/>
            </a:pPr>
            <a:endParaRPr lang="en-GB" sz="1000" dirty="0" smtClean="0"/>
          </a:p>
          <a:p>
            <a:pPr marL="514350" indent="-514350">
              <a:spcBef>
                <a:spcPts val="0"/>
              </a:spcBef>
              <a:buAutoNum type="arabicPeriod" startAt="8"/>
            </a:pPr>
            <a:r>
              <a:rPr lang="en-GB" dirty="0" smtClean="0"/>
              <a:t> 	Argue why one opinion/result/conclusion 	is preferable to another</a:t>
            </a:r>
          </a:p>
          <a:p>
            <a:pPr marL="514350" indent="-514350">
              <a:spcBef>
                <a:spcPts val="0"/>
              </a:spcBef>
              <a:buAutoNum type="arabicPeriod" startAt="8"/>
            </a:pPr>
            <a:endParaRPr lang="en-GB" sz="1000" dirty="0" smtClean="0"/>
          </a:p>
          <a:p>
            <a:pPr marL="514350" indent="-514350">
              <a:spcBef>
                <a:spcPts val="0"/>
              </a:spcBef>
              <a:buAutoNum type="arabicPeriod" startAt="9"/>
            </a:pPr>
            <a:r>
              <a:rPr lang="en-GB" dirty="0" smtClean="0"/>
              <a:t> 	Be on guard for devices that encourage the 	reader to take questionable statements at 	face value</a:t>
            </a:r>
          </a:p>
          <a:p>
            <a:pPr marL="514350" indent="-514350">
              <a:spcBef>
                <a:spcPts val="0"/>
              </a:spcBef>
              <a:buAutoNum type="arabicPeriod" startAt="9"/>
            </a:pPr>
            <a:endParaRPr lang="en-GB" sz="1000" dirty="0" smtClean="0"/>
          </a:p>
          <a:p>
            <a:pPr marL="514350" indent="-514350">
              <a:spcBef>
                <a:spcPts val="0"/>
              </a:spcBef>
              <a:buNone/>
            </a:pPr>
            <a:r>
              <a:rPr lang="en-GB" dirty="0" smtClean="0"/>
              <a:t>10.  	Check for hidden assumptions</a:t>
            </a:r>
          </a:p>
          <a:p>
            <a:pPr marL="514350" indent="-514350">
              <a:spcBef>
                <a:spcPts val="0"/>
              </a:spcBef>
              <a:buNone/>
            </a:pPr>
            <a:endParaRPr lang="en-GB" sz="1000" dirty="0" smtClean="0"/>
          </a:p>
          <a:p>
            <a:pPr marL="514350" indent="-514350">
              <a:spcBef>
                <a:spcPts val="0"/>
              </a:spcBef>
              <a:buNone/>
            </a:pPr>
            <a:r>
              <a:rPr lang="en-GB" dirty="0" smtClean="0"/>
              <a:t>11.  	Check for attempts to lure the reader into 	agreement</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b="1" dirty="0" smtClean="0"/>
              <a:t>Critical thinking involves</a:t>
            </a:r>
            <a:endParaRPr lang="en-GB" dirty="0"/>
          </a:p>
        </p:txBody>
      </p:sp>
      <p:sp>
        <p:nvSpPr>
          <p:cNvPr id="3" name="Content Placeholder 2"/>
          <p:cNvSpPr>
            <a:spLocks noGrp="1"/>
          </p:cNvSpPr>
          <p:nvPr>
            <p:ph idx="1"/>
          </p:nvPr>
        </p:nvSpPr>
        <p:spPr>
          <a:xfrm>
            <a:off x="467544" y="1052736"/>
            <a:ext cx="8229600" cy="5805264"/>
          </a:xfrm>
        </p:spPr>
        <p:txBody>
          <a:bodyPr>
            <a:normAutofit fontScale="92500" lnSpcReduction="20000"/>
          </a:bodyPr>
          <a:lstStyle/>
          <a:p>
            <a:pPr>
              <a:lnSpc>
                <a:spcPct val="120000"/>
              </a:lnSpc>
              <a:spcBef>
                <a:spcPts val="0"/>
              </a:spcBef>
            </a:pPr>
            <a:r>
              <a:rPr lang="en-GB" dirty="0" smtClean="0"/>
              <a:t>Agreeing or disagreeing with a point of view</a:t>
            </a:r>
          </a:p>
          <a:p>
            <a:pPr>
              <a:lnSpc>
                <a:spcPct val="120000"/>
              </a:lnSpc>
              <a:spcBef>
                <a:spcPts val="0"/>
              </a:spcBef>
            </a:pPr>
            <a:endParaRPr lang="en-GB" sz="1100" dirty="0" smtClean="0"/>
          </a:p>
          <a:p>
            <a:pPr>
              <a:lnSpc>
                <a:spcPct val="120000"/>
              </a:lnSpc>
              <a:spcBef>
                <a:spcPts val="0"/>
              </a:spcBef>
            </a:pPr>
            <a:r>
              <a:rPr lang="en-GB" dirty="0" smtClean="0"/>
              <a:t>Conceding that an argument may have this merit but…</a:t>
            </a:r>
          </a:p>
          <a:p>
            <a:pPr>
              <a:lnSpc>
                <a:spcPct val="120000"/>
              </a:lnSpc>
              <a:spcBef>
                <a:spcPts val="0"/>
              </a:spcBef>
            </a:pPr>
            <a:endParaRPr lang="en-GB" sz="1100" dirty="0" smtClean="0"/>
          </a:p>
          <a:p>
            <a:pPr>
              <a:lnSpc>
                <a:spcPct val="120000"/>
              </a:lnSpc>
              <a:spcBef>
                <a:spcPts val="0"/>
              </a:spcBef>
            </a:pPr>
            <a:r>
              <a:rPr lang="en-GB" dirty="0" smtClean="0"/>
              <a:t>Comparing different view points</a:t>
            </a:r>
          </a:p>
          <a:p>
            <a:pPr>
              <a:lnSpc>
                <a:spcPct val="120000"/>
              </a:lnSpc>
              <a:spcBef>
                <a:spcPts val="0"/>
              </a:spcBef>
            </a:pPr>
            <a:endParaRPr lang="en-GB" sz="1100" dirty="0" smtClean="0"/>
          </a:p>
          <a:p>
            <a:pPr>
              <a:lnSpc>
                <a:spcPct val="120000"/>
              </a:lnSpc>
              <a:spcBef>
                <a:spcPts val="0"/>
              </a:spcBef>
            </a:pPr>
            <a:r>
              <a:rPr lang="en-GB" dirty="0" smtClean="0"/>
              <a:t>Proposing a different point of view</a:t>
            </a:r>
          </a:p>
          <a:p>
            <a:pPr>
              <a:lnSpc>
                <a:spcPct val="120000"/>
              </a:lnSpc>
              <a:spcBef>
                <a:spcPts val="0"/>
              </a:spcBef>
            </a:pPr>
            <a:endParaRPr lang="en-GB" sz="1100" dirty="0" smtClean="0"/>
          </a:p>
          <a:p>
            <a:pPr>
              <a:lnSpc>
                <a:spcPct val="120000"/>
              </a:lnSpc>
              <a:spcBef>
                <a:spcPts val="0"/>
              </a:spcBef>
            </a:pPr>
            <a:r>
              <a:rPr lang="en-GB" dirty="0" smtClean="0"/>
              <a:t>Bringing together differing points view by adding a new perspective</a:t>
            </a:r>
          </a:p>
          <a:p>
            <a:pPr>
              <a:lnSpc>
                <a:spcPct val="120000"/>
              </a:lnSpc>
              <a:spcBef>
                <a:spcPts val="0"/>
              </a:spcBef>
            </a:pPr>
            <a:endParaRPr lang="en-GB" sz="1100" dirty="0" smtClean="0"/>
          </a:p>
          <a:p>
            <a:pPr>
              <a:lnSpc>
                <a:spcPct val="120000"/>
              </a:lnSpc>
              <a:spcBef>
                <a:spcPts val="0"/>
              </a:spcBef>
            </a:pPr>
            <a:r>
              <a:rPr lang="en-GB" dirty="0" smtClean="0"/>
              <a:t>Applying your knowledge to different contexts</a:t>
            </a:r>
          </a:p>
          <a:p>
            <a:pPr>
              <a:lnSpc>
                <a:spcPct val="120000"/>
              </a:lnSpc>
              <a:spcBef>
                <a:spcPts val="0"/>
              </a:spcBef>
            </a:pPr>
            <a:endParaRPr lang="en-GB" sz="1100" dirty="0" smtClean="0"/>
          </a:p>
          <a:p>
            <a:pPr>
              <a:lnSpc>
                <a:spcPct val="120000"/>
              </a:lnSpc>
              <a:spcBef>
                <a:spcPts val="0"/>
              </a:spcBef>
            </a:pPr>
            <a:r>
              <a:rPr lang="en-GB" dirty="0" smtClean="0"/>
              <a:t>Coming to a conclusion and being able to make inferences</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10605885"/>
              </p:ext>
            </p:extLst>
          </p:nvPr>
        </p:nvGraphicFramePr>
        <p:xfrm>
          <a:off x="899592" y="1124744"/>
          <a:ext cx="7512495" cy="5303520"/>
        </p:xfrm>
        <a:graphic>
          <a:graphicData uri="http://schemas.openxmlformats.org/drawingml/2006/table">
            <a:tbl>
              <a:tblPr firstRow="1" bandRow="1">
                <a:tableStyleId>{5C22544A-7EE6-4342-B048-85BDC9FD1C3A}</a:tableStyleId>
              </a:tblPr>
              <a:tblGrid>
                <a:gridCol w="2504165"/>
                <a:gridCol w="2504165"/>
                <a:gridCol w="250416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Stage</a:t>
                      </a:r>
                      <a:r>
                        <a:rPr lang="en-GB" baseline="0" dirty="0" smtClean="0"/>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Analyse</a:t>
                      </a:r>
                      <a:r>
                        <a:rPr lang="en-GB" dirty="0" smtClean="0"/>
                        <a:t> (take apart)</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Stage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Synthesise</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(put together)</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Stage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Evaluate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(create your own)</a:t>
                      </a:r>
                    </a:p>
                    <a:p>
                      <a:endParaRPr lang="en-GB"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Look at - and understand - the key points, arguments and underlying assumptions</a:t>
                      </a:r>
                    </a:p>
                    <a:p>
                      <a:endParaRPr lang="en-GB" dirty="0"/>
                    </a:p>
                  </a:txBody>
                  <a:tcPr/>
                </a:tc>
                <a:tc>
                  <a:txBody>
                    <a:bodyPr/>
                    <a:lstStyle/>
                    <a:p>
                      <a:pPr>
                        <a:spcBef>
                          <a:spcPts val="0"/>
                        </a:spcBef>
                      </a:pPr>
                      <a:r>
                        <a:rPr lang="en-GB" dirty="0" smtClean="0"/>
                        <a:t>Pull together different arguments to express an idea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Criticise views you do not agree with</a:t>
                      </a:r>
                    </a:p>
                    <a:p>
                      <a:endParaRPr lang="en-GB"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Compare and contrast arguments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Make logical connections to serve one argument</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Weigh up and come to your own judgement </a:t>
                      </a:r>
                    </a:p>
                    <a:p>
                      <a:endParaRPr lang="en-GB" dirty="0"/>
                    </a:p>
                  </a:txBody>
                  <a:tcPr/>
                </a:tc>
              </a:tr>
              <a:tr h="370840">
                <a:tc>
                  <a:txBody>
                    <a:bodyPr/>
                    <a:lstStyle/>
                    <a:p>
                      <a:pPr>
                        <a:spcBef>
                          <a:spcPts val="0"/>
                        </a:spcBef>
                      </a:pPr>
                      <a:r>
                        <a:rPr lang="en-GB" dirty="0" smtClean="0"/>
                        <a:t>Look at the different components of the argument and how they relate to each other</a:t>
                      </a:r>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Justify your view with the evidence you have found and develop your own arguments</a:t>
                      </a:r>
                    </a:p>
                    <a:p>
                      <a:endParaRPr lang="en-GB" dirty="0"/>
                    </a:p>
                  </a:txBody>
                  <a:tcPr/>
                </a:tc>
              </a:tr>
            </a:tbl>
          </a:graphicData>
        </a:graphic>
      </p:graphicFrame>
      <p:sp>
        <p:nvSpPr>
          <p:cNvPr id="5" name="TextBox 4"/>
          <p:cNvSpPr txBox="1"/>
          <p:nvPr/>
        </p:nvSpPr>
        <p:spPr>
          <a:xfrm>
            <a:off x="1263211" y="116632"/>
            <a:ext cx="6785255" cy="769441"/>
          </a:xfrm>
          <a:prstGeom prst="rect">
            <a:avLst/>
          </a:prstGeom>
          <a:noFill/>
        </p:spPr>
        <p:txBody>
          <a:bodyPr wrap="none" rtlCol="0">
            <a:spAutoFit/>
          </a:bodyPr>
          <a:lstStyle/>
          <a:p>
            <a:r>
              <a:rPr lang="en-GB" sz="4400" b="1" dirty="0" smtClean="0"/>
              <a:t>Critical thinking as a process</a:t>
            </a:r>
            <a:endParaRPr lang="en-GB" sz="4400" b="1" dirty="0"/>
          </a:p>
        </p:txBody>
      </p:sp>
    </p:spTree>
    <p:extLst>
      <p:ext uri="{BB962C8B-B14F-4D97-AF65-F5344CB8AC3E}">
        <p14:creationId xmlns:p14="http://schemas.microsoft.com/office/powerpoint/2010/main" val="2275803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expertbeacon.com/sites/default/files/Blooms%20Taxonom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28" name="AutoShape 4" descr="https://expertbeacon.com/sites/default/files/Blooms%20Taxonom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29" name="Picture 5" descr="C:\Users\sara\Pictures\Blooms Taxonomy.jpg"/>
          <p:cNvPicPr>
            <a:picLocks noChangeAspect="1" noChangeArrowheads="1"/>
          </p:cNvPicPr>
          <p:nvPr/>
        </p:nvPicPr>
        <p:blipFill>
          <a:blip r:embed="rId2" cstate="print"/>
          <a:srcRect/>
          <a:stretch>
            <a:fillRect/>
          </a:stretch>
        </p:blipFill>
        <p:spPr bwMode="auto">
          <a:xfrm>
            <a:off x="483488" y="1340768"/>
            <a:ext cx="8280920" cy="5328592"/>
          </a:xfrm>
          <a:prstGeom prst="rect">
            <a:avLst/>
          </a:prstGeom>
          <a:noFill/>
        </p:spPr>
      </p:pic>
      <p:sp>
        <p:nvSpPr>
          <p:cNvPr id="2" name="Title 1"/>
          <p:cNvSpPr>
            <a:spLocks noGrp="1"/>
          </p:cNvSpPr>
          <p:nvPr>
            <p:ph type="title"/>
          </p:nvPr>
        </p:nvSpPr>
        <p:spPr>
          <a:xfrm>
            <a:off x="483488" y="61596"/>
            <a:ext cx="8229600" cy="1143000"/>
          </a:xfrm>
        </p:spPr>
        <p:txBody>
          <a:bodyPr/>
          <a:lstStyle/>
          <a:p>
            <a:r>
              <a:rPr lang="en-GB" b="1" dirty="0" smtClean="0"/>
              <a:t>Bloom’s revised taxonomy </a:t>
            </a:r>
            <a:endParaRPr lang="en-GB" b="1" dirty="0"/>
          </a:p>
        </p:txBody>
      </p:sp>
    </p:spTree>
    <p:extLst>
      <p:ext uri="{BB962C8B-B14F-4D97-AF65-F5344CB8AC3E}">
        <p14:creationId xmlns:p14="http://schemas.microsoft.com/office/powerpoint/2010/main" val="348494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pPr lvl="0"/>
            <a:r>
              <a:rPr lang="en-GB" b="1" dirty="0" smtClean="0"/>
              <a:t>Importance of critical thinking</a:t>
            </a:r>
            <a:endParaRPr lang="en-GB" dirty="0"/>
          </a:p>
        </p:txBody>
      </p:sp>
      <p:sp>
        <p:nvSpPr>
          <p:cNvPr id="3" name="Content Placeholder 2"/>
          <p:cNvSpPr>
            <a:spLocks noGrp="1"/>
          </p:cNvSpPr>
          <p:nvPr>
            <p:ph idx="1"/>
          </p:nvPr>
        </p:nvSpPr>
        <p:spPr>
          <a:xfrm>
            <a:off x="323528" y="1043608"/>
            <a:ext cx="8820472" cy="6552728"/>
          </a:xfrm>
        </p:spPr>
        <p:txBody>
          <a:bodyPr>
            <a:normAutofit lnSpcReduction="10000"/>
          </a:bodyPr>
          <a:lstStyle/>
          <a:p>
            <a:pPr>
              <a:spcBef>
                <a:spcPts val="0"/>
              </a:spcBef>
            </a:pPr>
            <a:r>
              <a:rPr lang="en-GB" dirty="0" smtClean="0"/>
              <a:t>Cornerstone of all academic activity</a:t>
            </a:r>
          </a:p>
          <a:p>
            <a:pPr>
              <a:spcBef>
                <a:spcPts val="0"/>
              </a:spcBef>
            </a:pPr>
            <a:endParaRPr lang="en-GB" sz="1000" dirty="0" smtClean="0"/>
          </a:p>
          <a:p>
            <a:pPr>
              <a:spcBef>
                <a:spcPts val="0"/>
              </a:spcBef>
            </a:pPr>
            <a:r>
              <a:rPr lang="en-GB" dirty="0" smtClean="0"/>
              <a:t>Helps you to adopt a critical distance towards yours and other peoples work/ideas </a:t>
            </a:r>
          </a:p>
          <a:p>
            <a:pPr>
              <a:spcBef>
                <a:spcPts val="0"/>
              </a:spcBef>
            </a:pPr>
            <a:endParaRPr lang="en-GB" sz="1000" dirty="0" smtClean="0"/>
          </a:p>
          <a:p>
            <a:pPr>
              <a:spcBef>
                <a:spcPts val="0"/>
              </a:spcBef>
            </a:pPr>
            <a:r>
              <a:rPr lang="en-GB" dirty="0" smtClean="0"/>
              <a:t>Means of pushing the boundaries of knowledge forward by examining messy, grey areas</a:t>
            </a:r>
          </a:p>
          <a:p>
            <a:pPr>
              <a:spcBef>
                <a:spcPts val="0"/>
              </a:spcBef>
              <a:buNone/>
            </a:pPr>
            <a:endParaRPr lang="en-GB" sz="1000" dirty="0" smtClean="0"/>
          </a:p>
          <a:p>
            <a:pPr>
              <a:spcBef>
                <a:spcPts val="0"/>
              </a:spcBef>
            </a:pPr>
            <a:r>
              <a:rPr lang="en-GB" dirty="0" smtClean="0"/>
              <a:t>Goes hand-in-hand with academic content</a:t>
            </a:r>
          </a:p>
          <a:p>
            <a:pPr>
              <a:spcBef>
                <a:spcPts val="0"/>
              </a:spcBef>
            </a:pPr>
            <a:endParaRPr lang="en-GB" sz="1000" dirty="0" smtClean="0"/>
          </a:p>
          <a:p>
            <a:pPr>
              <a:spcBef>
                <a:spcPts val="0"/>
              </a:spcBef>
            </a:pPr>
            <a:r>
              <a:rPr lang="en-GB" dirty="0" smtClean="0"/>
              <a:t>Essential for developing other academic skills</a:t>
            </a:r>
          </a:p>
          <a:p>
            <a:pPr>
              <a:spcBef>
                <a:spcPts val="0"/>
              </a:spcBef>
            </a:pPr>
            <a:endParaRPr lang="en-GB" sz="1000" dirty="0" smtClean="0"/>
          </a:p>
          <a:p>
            <a:pPr>
              <a:spcBef>
                <a:spcPts val="0"/>
              </a:spcBef>
            </a:pPr>
            <a:r>
              <a:rPr lang="en-GB" dirty="0" smtClean="0"/>
              <a:t>Promotes an (pro)active, independent and reflective approach to learning </a:t>
            </a:r>
          </a:p>
          <a:p>
            <a:pPr>
              <a:spcBef>
                <a:spcPts val="0"/>
              </a:spcBef>
            </a:pPr>
            <a:endParaRPr lang="en-GB" sz="1000" dirty="0" smtClean="0"/>
          </a:p>
          <a:p>
            <a:pPr>
              <a:spcBef>
                <a:spcPts val="0"/>
              </a:spcBef>
            </a:pPr>
            <a:r>
              <a:rPr lang="en-GB" dirty="0" smtClean="0"/>
              <a:t>Soft employment skill - transferable to the workplace</a:t>
            </a:r>
          </a:p>
          <a:p>
            <a:pPr>
              <a:spcBef>
                <a:spcPts val="0"/>
              </a:spcBef>
              <a:buNone/>
            </a:pPr>
            <a:r>
              <a:rPr lang="en-GB" dirty="0" smtClean="0"/>
              <a:t>	</a:t>
            </a:r>
          </a:p>
          <a:p>
            <a:pPr>
              <a:spcBef>
                <a:spcPts val="0"/>
              </a:spcBef>
            </a:pPr>
            <a:endParaRPr lang="en-GB" sz="1000" dirty="0" smtClean="0"/>
          </a:p>
          <a:p>
            <a:pPr>
              <a:spcBef>
                <a:spcPts val="0"/>
              </a:spcBef>
            </a:pP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1222</Words>
  <Application>Microsoft Office PowerPoint</Application>
  <PresentationFormat>On-screen Show (4:3)</PresentationFormat>
  <Paragraphs>254</Paragraphs>
  <Slides>24</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Garamond</vt:lpstr>
      <vt:lpstr>Times New Roman</vt:lpstr>
      <vt:lpstr>Wingdings</vt:lpstr>
      <vt:lpstr>Office Theme</vt:lpstr>
      <vt:lpstr>Presentation</vt:lpstr>
      <vt:lpstr>PowerPoint Presentation</vt:lpstr>
      <vt:lpstr>Aims</vt:lpstr>
      <vt:lpstr>Think about the following</vt:lpstr>
      <vt:lpstr>What is critical thinking? (1) Cottrell, S.  The Study Skills Handbook  </vt:lpstr>
      <vt:lpstr>What is critical thinking? (2)</vt:lpstr>
      <vt:lpstr>Critical thinking involves</vt:lpstr>
      <vt:lpstr>PowerPoint Presentation</vt:lpstr>
      <vt:lpstr>Bloom’s revised taxonomy </vt:lpstr>
      <vt:lpstr>Importance of critical thinking</vt:lpstr>
      <vt:lpstr>Importance of critical thinking for postgraduate study (1)</vt:lpstr>
      <vt:lpstr>Importance of a critical thinking for postgraduate study (2)</vt:lpstr>
      <vt:lpstr>Critical thinking at university</vt:lpstr>
      <vt:lpstr>1. What is the main argument or thesis of  the text? </vt:lpstr>
      <vt:lpstr>2. What are the reasons given to justify the conclusion?</vt:lpstr>
      <vt:lpstr>3. What evidence has been used?</vt:lpstr>
      <vt:lpstr>4. What do you know about the author?</vt:lpstr>
      <vt:lpstr> 5. What audience is the author addressing? </vt:lpstr>
      <vt:lpstr> 6. What sources has the author  used? </vt:lpstr>
      <vt:lpstr>Critical reading</vt:lpstr>
      <vt:lpstr>Critical note-making</vt:lpstr>
      <vt:lpstr>PowerPoint Presentation</vt:lpstr>
      <vt:lpstr>PowerPoint Presentation</vt:lpstr>
      <vt:lpstr>Resources for critical thinking</vt:lpstr>
      <vt:lpstr>Recap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dc:creator>
  <cp:lastModifiedBy>Sara Steinke</cp:lastModifiedBy>
  <cp:revision>190</cp:revision>
  <dcterms:created xsi:type="dcterms:W3CDTF">2013-08-12T10:51:18Z</dcterms:created>
  <dcterms:modified xsi:type="dcterms:W3CDTF">2016-09-18T12:15:44Z</dcterms:modified>
</cp:coreProperties>
</file>