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5" r:id="rId2"/>
    <p:sldId id="258" r:id="rId3"/>
    <p:sldId id="373" r:id="rId4"/>
    <p:sldId id="261" r:id="rId5"/>
    <p:sldId id="396" r:id="rId6"/>
    <p:sldId id="397" r:id="rId7"/>
    <p:sldId id="398" r:id="rId8"/>
    <p:sldId id="399" r:id="rId9"/>
    <p:sldId id="339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3" r:id="rId19"/>
    <p:sldId id="390" r:id="rId20"/>
    <p:sldId id="355" r:id="rId21"/>
    <p:sldId id="356" r:id="rId22"/>
    <p:sldId id="297" r:id="rId23"/>
    <p:sldId id="393" r:id="rId24"/>
    <p:sldId id="298" r:id="rId25"/>
    <p:sldId id="389" r:id="rId26"/>
    <p:sldId id="336" r:id="rId27"/>
    <p:sldId id="400" r:id="rId28"/>
    <p:sldId id="273" r:id="rId29"/>
    <p:sldId id="351" r:id="rId30"/>
    <p:sldId id="403" r:id="rId31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B445A-6EC6-4A38-A15E-3189BCD2A25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1D456A-7E70-4191-8D4F-9A00F8442583}">
      <dgm:prSet phldrT="[Text]"/>
      <dgm:spPr/>
      <dgm:t>
        <a:bodyPr/>
        <a:lstStyle/>
        <a:p>
          <a:r>
            <a:rPr lang="en-GB" dirty="0" smtClean="0">
              <a:latin typeface="Arial" charset="0"/>
            </a:rPr>
            <a:t>1. Clarify task</a:t>
          </a:r>
          <a:endParaRPr lang="en-GB" dirty="0"/>
        </a:p>
      </dgm:t>
    </dgm:pt>
    <dgm:pt modelId="{EE549D17-F41B-4ADF-A18F-BE38959E2B39}" type="parTrans" cxnId="{536A5AAA-C7C5-449B-8A3E-CC606E38AC9D}">
      <dgm:prSet/>
      <dgm:spPr/>
      <dgm:t>
        <a:bodyPr/>
        <a:lstStyle/>
        <a:p>
          <a:endParaRPr lang="en-GB"/>
        </a:p>
      </dgm:t>
    </dgm:pt>
    <dgm:pt modelId="{CC3614FD-A801-44AE-89E4-4AA614B35055}" type="sibTrans" cxnId="{536A5AAA-C7C5-449B-8A3E-CC606E38AC9D}">
      <dgm:prSet/>
      <dgm:spPr/>
      <dgm:t>
        <a:bodyPr/>
        <a:lstStyle/>
        <a:p>
          <a:endParaRPr lang="en-GB"/>
        </a:p>
      </dgm:t>
    </dgm:pt>
    <dgm:pt modelId="{F88577B7-2068-4E3F-829E-52E273A80E4F}">
      <dgm:prSet phldrT="[Text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2. Collect and record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information</a:t>
          </a:r>
          <a:endParaRPr lang="en-GB" dirty="0"/>
        </a:p>
      </dgm:t>
    </dgm:pt>
    <dgm:pt modelId="{A6D331CA-9DC1-47F4-8978-085ACFA242E8}" type="parTrans" cxnId="{9191C870-8CD9-4BC7-967D-C72764390D9D}">
      <dgm:prSet/>
      <dgm:spPr/>
      <dgm:t>
        <a:bodyPr/>
        <a:lstStyle/>
        <a:p>
          <a:endParaRPr lang="en-GB"/>
        </a:p>
      </dgm:t>
    </dgm:pt>
    <dgm:pt modelId="{087B4629-10C4-4215-9ED6-AAAD26CE4288}" type="sibTrans" cxnId="{9191C870-8CD9-4BC7-967D-C72764390D9D}">
      <dgm:prSet/>
      <dgm:spPr/>
      <dgm:t>
        <a:bodyPr/>
        <a:lstStyle/>
        <a:p>
          <a:endParaRPr lang="en-GB"/>
        </a:p>
      </dgm:t>
    </dgm:pt>
    <dgm:pt modelId="{57E23A7B-B843-4D2E-8A69-ECD57B3570F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3. Organise and plan</a:t>
          </a:r>
          <a:endParaRPr lang="en-GB" dirty="0"/>
        </a:p>
      </dgm:t>
    </dgm:pt>
    <dgm:pt modelId="{9401C44C-E28C-4FE6-B9FD-C8797CC5203C}" type="parTrans" cxnId="{0DCBD395-67D2-4596-AEB7-AC128EA4766C}">
      <dgm:prSet/>
      <dgm:spPr/>
      <dgm:t>
        <a:bodyPr/>
        <a:lstStyle/>
        <a:p>
          <a:endParaRPr lang="en-GB"/>
        </a:p>
      </dgm:t>
    </dgm:pt>
    <dgm:pt modelId="{360C1366-C530-4BBF-A02A-AEDD291D2D6F}" type="sibTrans" cxnId="{0DCBD395-67D2-4596-AEB7-AC128EA4766C}">
      <dgm:prSet/>
      <dgm:spPr/>
      <dgm:t>
        <a:bodyPr/>
        <a:lstStyle/>
        <a:p>
          <a:endParaRPr lang="en-GB"/>
        </a:p>
      </dgm:t>
    </dgm:pt>
    <dgm:pt modelId="{077C7712-7BE1-4CCD-BA96-A5F593B07758}">
      <dgm:prSet phldrT="[Text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4. Engage, reflect and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      evaluate	</a:t>
          </a:r>
          <a:endParaRPr lang="en-GB" dirty="0"/>
        </a:p>
      </dgm:t>
    </dgm:pt>
    <dgm:pt modelId="{2CCA737A-3FCF-458E-A4FE-613F8BFB7057}" type="parTrans" cxnId="{9C04D40D-56ED-432F-82DE-2FAA85A1A75E}">
      <dgm:prSet/>
      <dgm:spPr/>
      <dgm:t>
        <a:bodyPr/>
        <a:lstStyle/>
        <a:p>
          <a:endParaRPr lang="en-GB"/>
        </a:p>
      </dgm:t>
    </dgm:pt>
    <dgm:pt modelId="{44D2E10A-4B54-406E-B5D9-C021526AA0C9}" type="sibTrans" cxnId="{9C04D40D-56ED-432F-82DE-2FAA85A1A75E}">
      <dgm:prSet/>
      <dgm:spPr/>
      <dgm:t>
        <a:bodyPr/>
        <a:lstStyle/>
        <a:p>
          <a:endParaRPr lang="en-GB"/>
        </a:p>
      </dgm:t>
    </dgm:pt>
    <dgm:pt modelId="{E0F11C6F-1805-4EF4-BE61-67759670CF4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5. Write an outline and first draft</a:t>
          </a:r>
          <a:endParaRPr lang="en-GB" dirty="0"/>
        </a:p>
      </dgm:t>
    </dgm:pt>
    <dgm:pt modelId="{3C7537DC-0C19-42A4-9B59-26E4874ACFB4}" type="parTrans" cxnId="{6A0DEDD4-D664-4D14-8B9A-78A06A1507B2}">
      <dgm:prSet/>
      <dgm:spPr/>
      <dgm:t>
        <a:bodyPr/>
        <a:lstStyle/>
        <a:p>
          <a:endParaRPr lang="en-GB"/>
        </a:p>
      </dgm:t>
    </dgm:pt>
    <dgm:pt modelId="{FF51FAEB-7F98-40E0-8668-8735A9AB805D}" type="sibTrans" cxnId="{6A0DEDD4-D664-4D14-8B9A-78A06A1507B2}">
      <dgm:prSet/>
      <dgm:spPr/>
      <dgm:t>
        <a:bodyPr/>
        <a:lstStyle/>
        <a:p>
          <a:endParaRPr lang="en-GB"/>
        </a:p>
      </dgm:t>
    </dgm:pt>
    <dgm:pt modelId="{AA6F0000-32F6-49D1-A836-844BA3BB8115}">
      <dgm:prSet/>
      <dgm:spPr/>
      <dgm:t>
        <a:bodyPr/>
        <a:lstStyle/>
        <a:p>
          <a:r>
            <a:rPr lang="en-GB" dirty="0" smtClean="0">
              <a:latin typeface="Arial" charset="0"/>
            </a:rPr>
            <a:t>7. Final draft</a:t>
          </a:r>
          <a:endParaRPr lang="en-GB" dirty="0">
            <a:latin typeface="Arial" charset="0"/>
          </a:endParaRPr>
        </a:p>
      </dgm:t>
    </dgm:pt>
    <dgm:pt modelId="{9BB121D0-198D-4FCF-B3E0-A6A77DDE90AF}" type="parTrans" cxnId="{64B40929-F880-494A-B12F-7553D0D59228}">
      <dgm:prSet/>
      <dgm:spPr/>
      <dgm:t>
        <a:bodyPr/>
        <a:lstStyle/>
        <a:p>
          <a:endParaRPr lang="en-GB"/>
        </a:p>
      </dgm:t>
    </dgm:pt>
    <dgm:pt modelId="{4642BF1B-FDED-43B4-9DED-50EC0C00B3C3}" type="sibTrans" cxnId="{64B40929-F880-494A-B12F-7553D0D59228}">
      <dgm:prSet/>
      <dgm:spPr/>
      <dgm:t>
        <a:bodyPr/>
        <a:lstStyle/>
        <a:p>
          <a:endParaRPr lang="en-GB"/>
        </a:p>
      </dgm:t>
    </dgm:pt>
    <dgm:pt modelId="{A1FC91A5-DE0B-469F-BE22-41366D586BE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6. Work on your first draft</a:t>
          </a:r>
          <a:endParaRPr lang="en-GB" dirty="0">
            <a:latin typeface="Arial" charset="0"/>
          </a:endParaRPr>
        </a:p>
      </dgm:t>
    </dgm:pt>
    <dgm:pt modelId="{F14D08D4-EFB8-4E18-B2B0-931BE5D8D33B}" type="parTrans" cxnId="{6E528AFE-0021-463D-9A11-85E3ED283F3E}">
      <dgm:prSet/>
      <dgm:spPr/>
      <dgm:t>
        <a:bodyPr/>
        <a:lstStyle/>
        <a:p>
          <a:endParaRPr lang="en-GB"/>
        </a:p>
      </dgm:t>
    </dgm:pt>
    <dgm:pt modelId="{9CC9EECD-47B5-490C-B8BD-95F85573EF08}" type="sibTrans" cxnId="{6E528AFE-0021-463D-9A11-85E3ED283F3E}">
      <dgm:prSet/>
      <dgm:spPr/>
      <dgm:t>
        <a:bodyPr/>
        <a:lstStyle/>
        <a:p>
          <a:endParaRPr lang="en-GB"/>
        </a:p>
      </dgm:t>
    </dgm:pt>
    <dgm:pt modelId="{68F3EA27-3224-43E7-81B5-73454B32EE0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8.  Act on feedback 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E6CF001-E2EB-489E-9EC7-FD4B94ECD7D3}" type="parTrans" cxnId="{80DFF49A-0487-418A-A882-2168127CC6AB}">
      <dgm:prSet/>
      <dgm:spPr/>
      <dgm:t>
        <a:bodyPr/>
        <a:lstStyle/>
        <a:p>
          <a:endParaRPr lang="en-GB"/>
        </a:p>
      </dgm:t>
    </dgm:pt>
    <dgm:pt modelId="{7732FC8A-164B-4E0B-9646-74792CFD8366}" type="sibTrans" cxnId="{80DFF49A-0487-418A-A882-2168127CC6AB}">
      <dgm:prSet/>
      <dgm:spPr/>
      <dgm:t>
        <a:bodyPr/>
        <a:lstStyle/>
        <a:p>
          <a:endParaRPr lang="en-GB"/>
        </a:p>
      </dgm:t>
    </dgm:pt>
    <dgm:pt modelId="{C9E661DE-4C06-42E2-8E14-6F043B0F3DD1}" type="pres">
      <dgm:prSet presAssocID="{8AAB445A-6EC6-4A38-A15E-3189BCD2A2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17FA68-17A1-4CCF-9E21-2FC0916C9FF6}" type="pres">
      <dgm:prSet presAssocID="{A51D456A-7E70-4191-8D4F-9A00F844258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5C0736-6136-44AD-A590-685FC166557B}" type="pres">
      <dgm:prSet presAssocID="{A51D456A-7E70-4191-8D4F-9A00F8442583}" presName="spNode" presStyleCnt="0"/>
      <dgm:spPr/>
    </dgm:pt>
    <dgm:pt modelId="{68384095-AB22-41C9-9732-C2CBBD6321B4}" type="pres">
      <dgm:prSet presAssocID="{CC3614FD-A801-44AE-89E4-4AA614B35055}" presName="sibTrans" presStyleLbl="sibTrans1D1" presStyleIdx="0" presStyleCnt="8"/>
      <dgm:spPr/>
      <dgm:t>
        <a:bodyPr/>
        <a:lstStyle/>
        <a:p>
          <a:endParaRPr lang="en-GB"/>
        </a:p>
      </dgm:t>
    </dgm:pt>
    <dgm:pt modelId="{9A9937DF-B632-44C3-BFB3-8DA80878BBDB}" type="pres">
      <dgm:prSet presAssocID="{F88577B7-2068-4E3F-829E-52E273A80E4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8B87E5-E48B-4636-BCF3-159A58E819D4}" type="pres">
      <dgm:prSet presAssocID="{F88577B7-2068-4E3F-829E-52E273A80E4F}" presName="spNode" presStyleCnt="0"/>
      <dgm:spPr/>
    </dgm:pt>
    <dgm:pt modelId="{5E74DB14-A82D-4CFF-9663-98EDACFD813D}" type="pres">
      <dgm:prSet presAssocID="{087B4629-10C4-4215-9ED6-AAAD26CE4288}" presName="sibTrans" presStyleLbl="sibTrans1D1" presStyleIdx="1" presStyleCnt="8"/>
      <dgm:spPr/>
      <dgm:t>
        <a:bodyPr/>
        <a:lstStyle/>
        <a:p>
          <a:endParaRPr lang="en-GB"/>
        </a:p>
      </dgm:t>
    </dgm:pt>
    <dgm:pt modelId="{C2C9E7E6-4C0E-42AE-9CBA-ACBBF991386F}" type="pres">
      <dgm:prSet presAssocID="{57E23A7B-B843-4D2E-8A69-ECD57B3570F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31F272-2A81-4FF3-9B49-25CAC932F22D}" type="pres">
      <dgm:prSet presAssocID="{57E23A7B-B843-4D2E-8A69-ECD57B3570F0}" presName="spNode" presStyleCnt="0"/>
      <dgm:spPr/>
    </dgm:pt>
    <dgm:pt modelId="{AA257330-9C6E-4A58-B1FA-5DAF68C218D5}" type="pres">
      <dgm:prSet presAssocID="{360C1366-C530-4BBF-A02A-AEDD291D2D6F}" presName="sibTrans" presStyleLbl="sibTrans1D1" presStyleIdx="2" presStyleCnt="8"/>
      <dgm:spPr/>
      <dgm:t>
        <a:bodyPr/>
        <a:lstStyle/>
        <a:p>
          <a:endParaRPr lang="en-GB"/>
        </a:p>
      </dgm:t>
    </dgm:pt>
    <dgm:pt modelId="{86437F91-8D8E-4325-9125-93D847118969}" type="pres">
      <dgm:prSet presAssocID="{077C7712-7BE1-4CCD-BA96-A5F593B0775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A6488F-B1AC-42EF-A5E3-DBBECF4FA71F}" type="pres">
      <dgm:prSet presAssocID="{077C7712-7BE1-4CCD-BA96-A5F593B07758}" presName="spNode" presStyleCnt="0"/>
      <dgm:spPr/>
    </dgm:pt>
    <dgm:pt modelId="{1C7DCF6B-D1D1-46B9-BDB5-FA45406EF88E}" type="pres">
      <dgm:prSet presAssocID="{44D2E10A-4B54-406E-B5D9-C021526AA0C9}" presName="sibTrans" presStyleLbl="sibTrans1D1" presStyleIdx="3" presStyleCnt="8"/>
      <dgm:spPr/>
      <dgm:t>
        <a:bodyPr/>
        <a:lstStyle/>
        <a:p>
          <a:endParaRPr lang="en-GB"/>
        </a:p>
      </dgm:t>
    </dgm:pt>
    <dgm:pt modelId="{F8F74023-B5A4-491B-A0F4-44746EDD20AA}" type="pres">
      <dgm:prSet presAssocID="{E0F11C6F-1805-4EF4-BE61-67759670CF4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DDF366-A98C-4FCC-AE94-9F6F5A13D3EE}" type="pres">
      <dgm:prSet presAssocID="{E0F11C6F-1805-4EF4-BE61-67759670CF41}" presName="spNode" presStyleCnt="0"/>
      <dgm:spPr/>
    </dgm:pt>
    <dgm:pt modelId="{8F73018B-FAC3-4E6D-9C5C-B8894A78E4A7}" type="pres">
      <dgm:prSet presAssocID="{FF51FAEB-7F98-40E0-8668-8735A9AB805D}" presName="sibTrans" presStyleLbl="sibTrans1D1" presStyleIdx="4" presStyleCnt="8"/>
      <dgm:spPr/>
      <dgm:t>
        <a:bodyPr/>
        <a:lstStyle/>
        <a:p>
          <a:endParaRPr lang="en-GB"/>
        </a:p>
      </dgm:t>
    </dgm:pt>
    <dgm:pt modelId="{D0C97F5A-648F-481D-8218-3FD52D5F813F}" type="pres">
      <dgm:prSet presAssocID="{A1FC91A5-DE0B-469F-BE22-41366D586BE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D0096-6512-47BA-B266-240443550DC2}" type="pres">
      <dgm:prSet presAssocID="{A1FC91A5-DE0B-469F-BE22-41366D586BEC}" presName="spNode" presStyleCnt="0"/>
      <dgm:spPr/>
    </dgm:pt>
    <dgm:pt modelId="{599108BF-0B29-4A4A-A949-10485436E682}" type="pres">
      <dgm:prSet presAssocID="{9CC9EECD-47B5-490C-B8BD-95F85573EF08}" presName="sibTrans" presStyleLbl="sibTrans1D1" presStyleIdx="5" presStyleCnt="8"/>
      <dgm:spPr/>
      <dgm:t>
        <a:bodyPr/>
        <a:lstStyle/>
        <a:p>
          <a:endParaRPr lang="en-GB"/>
        </a:p>
      </dgm:t>
    </dgm:pt>
    <dgm:pt modelId="{3008C480-3D6F-495E-88B9-5844F8F279CE}" type="pres">
      <dgm:prSet presAssocID="{AA6F0000-32F6-49D1-A836-844BA3BB811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CF6DA-82F2-4FD2-905F-3AE1549F5EDA}" type="pres">
      <dgm:prSet presAssocID="{AA6F0000-32F6-49D1-A836-844BA3BB8115}" presName="spNode" presStyleCnt="0"/>
      <dgm:spPr/>
    </dgm:pt>
    <dgm:pt modelId="{2CAEE4F4-CA17-4222-9BFE-433B2EC585AC}" type="pres">
      <dgm:prSet presAssocID="{4642BF1B-FDED-43B4-9DED-50EC0C00B3C3}" presName="sibTrans" presStyleLbl="sibTrans1D1" presStyleIdx="6" presStyleCnt="8"/>
      <dgm:spPr/>
      <dgm:t>
        <a:bodyPr/>
        <a:lstStyle/>
        <a:p>
          <a:endParaRPr lang="en-GB"/>
        </a:p>
      </dgm:t>
    </dgm:pt>
    <dgm:pt modelId="{F2063BEF-02FF-45A3-AF9E-3A2B3BCDD292}" type="pres">
      <dgm:prSet presAssocID="{68F3EA27-3224-43E7-81B5-73454B32EE0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943D2-6D03-44E6-A24B-26D3FFCDC466}" type="pres">
      <dgm:prSet presAssocID="{68F3EA27-3224-43E7-81B5-73454B32EE03}" presName="spNode" presStyleCnt="0"/>
      <dgm:spPr/>
    </dgm:pt>
    <dgm:pt modelId="{ACD8EBBA-0495-4F27-B38C-4E7B9869236D}" type="pres">
      <dgm:prSet presAssocID="{7732FC8A-164B-4E0B-9646-74792CFD8366}" presName="sibTrans" presStyleLbl="sibTrans1D1" presStyleIdx="7" presStyleCnt="8"/>
      <dgm:spPr/>
      <dgm:t>
        <a:bodyPr/>
        <a:lstStyle/>
        <a:p>
          <a:endParaRPr lang="en-GB"/>
        </a:p>
      </dgm:t>
    </dgm:pt>
  </dgm:ptLst>
  <dgm:cxnLst>
    <dgm:cxn modelId="{AE9BE076-22E6-4F81-9E70-5A253DC5BB0B}" type="presOf" srcId="{AA6F0000-32F6-49D1-A836-844BA3BB8115}" destId="{3008C480-3D6F-495E-88B9-5844F8F279CE}" srcOrd="0" destOrd="0" presId="urn:microsoft.com/office/officeart/2005/8/layout/cycle5"/>
    <dgm:cxn modelId="{0CDE758E-AE3B-4CFF-8934-E916BCBE2B3E}" type="presOf" srcId="{68F3EA27-3224-43E7-81B5-73454B32EE03}" destId="{F2063BEF-02FF-45A3-AF9E-3A2B3BCDD292}" srcOrd="0" destOrd="0" presId="urn:microsoft.com/office/officeart/2005/8/layout/cycle5"/>
    <dgm:cxn modelId="{0DCBD395-67D2-4596-AEB7-AC128EA4766C}" srcId="{8AAB445A-6EC6-4A38-A15E-3189BCD2A25E}" destId="{57E23A7B-B843-4D2E-8A69-ECD57B3570F0}" srcOrd="2" destOrd="0" parTransId="{9401C44C-E28C-4FE6-B9FD-C8797CC5203C}" sibTransId="{360C1366-C530-4BBF-A02A-AEDD291D2D6F}"/>
    <dgm:cxn modelId="{A8153D04-729B-4BF4-89E0-E0F8D4B33349}" type="presOf" srcId="{360C1366-C530-4BBF-A02A-AEDD291D2D6F}" destId="{AA257330-9C6E-4A58-B1FA-5DAF68C218D5}" srcOrd="0" destOrd="0" presId="urn:microsoft.com/office/officeart/2005/8/layout/cycle5"/>
    <dgm:cxn modelId="{536A5AAA-C7C5-449B-8A3E-CC606E38AC9D}" srcId="{8AAB445A-6EC6-4A38-A15E-3189BCD2A25E}" destId="{A51D456A-7E70-4191-8D4F-9A00F8442583}" srcOrd="0" destOrd="0" parTransId="{EE549D17-F41B-4ADF-A18F-BE38959E2B39}" sibTransId="{CC3614FD-A801-44AE-89E4-4AA614B35055}"/>
    <dgm:cxn modelId="{9C04D40D-56ED-432F-82DE-2FAA85A1A75E}" srcId="{8AAB445A-6EC6-4A38-A15E-3189BCD2A25E}" destId="{077C7712-7BE1-4CCD-BA96-A5F593B07758}" srcOrd="3" destOrd="0" parTransId="{2CCA737A-3FCF-458E-A4FE-613F8BFB7057}" sibTransId="{44D2E10A-4B54-406E-B5D9-C021526AA0C9}"/>
    <dgm:cxn modelId="{83314254-2A7F-46A8-9B93-72EC4ACABDF4}" type="presOf" srcId="{E0F11C6F-1805-4EF4-BE61-67759670CF41}" destId="{F8F74023-B5A4-491B-A0F4-44746EDD20AA}" srcOrd="0" destOrd="0" presId="urn:microsoft.com/office/officeart/2005/8/layout/cycle5"/>
    <dgm:cxn modelId="{E97E07A6-3884-4AB1-A91D-315FDE125D23}" type="presOf" srcId="{F88577B7-2068-4E3F-829E-52E273A80E4F}" destId="{9A9937DF-B632-44C3-BFB3-8DA80878BBDB}" srcOrd="0" destOrd="0" presId="urn:microsoft.com/office/officeart/2005/8/layout/cycle5"/>
    <dgm:cxn modelId="{66D1F608-7158-4DE1-8BB7-BB966C9AC585}" type="presOf" srcId="{57E23A7B-B843-4D2E-8A69-ECD57B3570F0}" destId="{C2C9E7E6-4C0E-42AE-9CBA-ACBBF991386F}" srcOrd="0" destOrd="0" presId="urn:microsoft.com/office/officeart/2005/8/layout/cycle5"/>
    <dgm:cxn modelId="{9191C870-8CD9-4BC7-967D-C72764390D9D}" srcId="{8AAB445A-6EC6-4A38-A15E-3189BCD2A25E}" destId="{F88577B7-2068-4E3F-829E-52E273A80E4F}" srcOrd="1" destOrd="0" parTransId="{A6D331CA-9DC1-47F4-8978-085ACFA242E8}" sibTransId="{087B4629-10C4-4215-9ED6-AAAD26CE4288}"/>
    <dgm:cxn modelId="{64B40929-F880-494A-B12F-7553D0D59228}" srcId="{8AAB445A-6EC6-4A38-A15E-3189BCD2A25E}" destId="{AA6F0000-32F6-49D1-A836-844BA3BB8115}" srcOrd="6" destOrd="0" parTransId="{9BB121D0-198D-4FCF-B3E0-A6A77DDE90AF}" sibTransId="{4642BF1B-FDED-43B4-9DED-50EC0C00B3C3}"/>
    <dgm:cxn modelId="{D85D7596-3B1A-48CD-B393-6E4EBDAF8891}" type="presOf" srcId="{087B4629-10C4-4215-9ED6-AAAD26CE4288}" destId="{5E74DB14-A82D-4CFF-9663-98EDACFD813D}" srcOrd="0" destOrd="0" presId="urn:microsoft.com/office/officeart/2005/8/layout/cycle5"/>
    <dgm:cxn modelId="{0BD0209D-1BBA-4B0B-9074-BD1CCF2C9B52}" type="presOf" srcId="{A1FC91A5-DE0B-469F-BE22-41366D586BEC}" destId="{D0C97F5A-648F-481D-8218-3FD52D5F813F}" srcOrd="0" destOrd="0" presId="urn:microsoft.com/office/officeart/2005/8/layout/cycle5"/>
    <dgm:cxn modelId="{6E528AFE-0021-463D-9A11-85E3ED283F3E}" srcId="{8AAB445A-6EC6-4A38-A15E-3189BCD2A25E}" destId="{A1FC91A5-DE0B-469F-BE22-41366D586BEC}" srcOrd="5" destOrd="0" parTransId="{F14D08D4-EFB8-4E18-B2B0-931BE5D8D33B}" sibTransId="{9CC9EECD-47B5-490C-B8BD-95F85573EF08}"/>
    <dgm:cxn modelId="{83E3BEC9-5DC9-4273-AF23-8552A0F3FD55}" type="presOf" srcId="{9CC9EECD-47B5-490C-B8BD-95F85573EF08}" destId="{599108BF-0B29-4A4A-A949-10485436E682}" srcOrd="0" destOrd="0" presId="urn:microsoft.com/office/officeart/2005/8/layout/cycle5"/>
    <dgm:cxn modelId="{6EA56907-31E3-4A59-8157-39B5125ED97C}" type="presOf" srcId="{FF51FAEB-7F98-40E0-8668-8735A9AB805D}" destId="{8F73018B-FAC3-4E6D-9C5C-B8894A78E4A7}" srcOrd="0" destOrd="0" presId="urn:microsoft.com/office/officeart/2005/8/layout/cycle5"/>
    <dgm:cxn modelId="{9D2EA82F-9F33-47AF-A267-CBFBD61C9020}" type="presOf" srcId="{077C7712-7BE1-4CCD-BA96-A5F593B07758}" destId="{86437F91-8D8E-4325-9125-93D847118969}" srcOrd="0" destOrd="0" presId="urn:microsoft.com/office/officeart/2005/8/layout/cycle5"/>
    <dgm:cxn modelId="{6A0DEDD4-D664-4D14-8B9A-78A06A1507B2}" srcId="{8AAB445A-6EC6-4A38-A15E-3189BCD2A25E}" destId="{E0F11C6F-1805-4EF4-BE61-67759670CF41}" srcOrd="4" destOrd="0" parTransId="{3C7537DC-0C19-42A4-9B59-26E4874ACFB4}" sibTransId="{FF51FAEB-7F98-40E0-8668-8735A9AB805D}"/>
    <dgm:cxn modelId="{7ACBA687-2C78-4C74-B485-C47E7EF0C393}" type="presOf" srcId="{7732FC8A-164B-4E0B-9646-74792CFD8366}" destId="{ACD8EBBA-0495-4F27-B38C-4E7B9869236D}" srcOrd="0" destOrd="0" presId="urn:microsoft.com/office/officeart/2005/8/layout/cycle5"/>
    <dgm:cxn modelId="{4927A25E-A009-46C6-BF4E-02D1ACAAACF8}" type="presOf" srcId="{8AAB445A-6EC6-4A38-A15E-3189BCD2A25E}" destId="{C9E661DE-4C06-42E2-8E14-6F043B0F3DD1}" srcOrd="0" destOrd="0" presId="urn:microsoft.com/office/officeart/2005/8/layout/cycle5"/>
    <dgm:cxn modelId="{9784FD2D-F024-44F0-A21D-F07B16E2425B}" type="presOf" srcId="{CC3614FD-A801-44AE-89E4-4AA614B35055}" destId="{68384095-AB22-41C9-9732-C2CBBD6321B4}" srcOrd="0" destOrd="0" presId="urn:microsoft.com/office/officeart/2005/8/layout/cycle5"/>
    <dgm:cxn modelId="{1E317DFC-B9C3-44A1-844B-D65EF1399F9C}" type="presOf" srcId="{44D2E10A-4B54-406E-B5D9-C021526AA0C9}" destId="{1C7DCF6B-D1D1-46B9-BDB5-FA45406EF88E}" srcOrd="0" destOrd="0" presId="urn:microsoft.com/office/officeart/2005/8/layout/cycle5"/>
    <dgm:cxn modelId="{BF0510D3-DF17-45F2-9D4D-9BFAFA0166C6}" type="presOf" srcId="{4642BF1B-FDED-43B4-9DED-50EC0C00B3C3}" destId="{2CAEE4F4-CA17-4222-9BFE-433B2EC585AC}" srcOrd="0" destOrd="0" presId="urn:microsoft.com/office/officeart/2005/8/layout/cycle5"/>
    <dgm:cxn modelId="{7D09051B-1BDA-4392-AABB-6EA16D9AC805}" type="presOf" srcId="{A51D456A-7E70-4191-8D4F-9A00F8442583}" destId="{B617FA68-17A1-4CCF-9E21-2FC0916C9FF6}" srcOrd="0" destOrd="0" presId="urn:microsoft.com/office/officeart/2005/8/layout/cycle5"/>
    <dgm:cxn modelId="{80DFF49A-0487-418A-A882-2168127CC6AB}" srcId="{8AAB445A-6EC6-4A38-A15E-3189BCD2A25E}" destId="{68F3EA27-3224-43E7-81B5-73454B32EE03}" srcOrd="7" destOrd="0" parTransId="{BE6CF001-E2EB-489E-9EC7-FD4B94ECD7D3}" sibTransId="{7732FC8A-164B-4E0B-9646-74792CFD8366}"/>
    <dgm:cxn modelId="{E3B0A1FB-29E5-4615-ACFA-35B52110DE76}" type="presParOf" srcId="{C9E661DE-4C06-42E2-8E14-6F043B0F3DD1}" destId="{B617FA68-17A1-4CCF-9E21-2FC0916C9FF6}" srcOrd="0" destOrd="0" presId="urn:microsoft.com/office/officeart/2005/8/layout/cycle5"/>
    <dgm:cxn modelId="{E70BF4DA-1E2D-4D03-9899-FBAF6F05C9BD}" type="presParOf" srcId="{C9E661DE-4C06-42E2-8E14-6F043B0F3DD1}" destId="{2C5C0736-6136-44AD-A590-685FC166557B}" srcOrd="1" destOrd="0" presId="urn:microsoft.com/office/officeart/2005/8/layout/cycle5"/>
    <dgm:cxn modelId="{F90F79B9-6684-4711-9689-244C4AD1B4C3}" type="presParOf" srcId="{C9E661DE-4C06-42E2-8E14-6F043B0F3DD1}" destId="{68384095-AB22-41C9-9732-C2CBBD6321B4}" srcOrd="2" destOrd="0" presId="urn:microsoft.com/office/officeart/2005/8/layout/cycle5"/>
    <dgm:cxn modelId="{D2D79B35-CE32-4E88-A5EA-7AE3357820FB}" type="presParOf" srcId="{C9E661DE-4C06-42E2-8E14-6F043B0F3DD1}" destId="{9A9937DF-B632-44C3-BFB3-8DA80878BBDB}" srcOrd="3" destOrd="0" presId="urn:microsoft.com/office/officeart/2005/8/layout/cycle5"/>
    <dgm:cxn modelId="{FD752DED-376E-4873-8082-2AD04D24E2AD}" type="presParOf" srcId="{C9E661DE-4C06-42E2-8E14-6F043B0F3DD1}" destId="{C28B87E5-E48B-4636-BCF3-159A58E819D4}" srcOrd="4" destOrd="0" presId="urn:microsoft.com/office/officeart/2005/8/layout/cycle5"/>
    <dgm:cxn modelId="{E43DF144-D03D-4C16-8D77-7D6E48F4B8D7}" type="presParOf" srcId="{C9E661DE-4C06-42E2-8E14-6F043B0F3DD1}" destId="{5E74DB14-A82D-4CFF-9663-98EDACFD813D}" srcOrd="5" destOrd="0" presId="urn:microsoft.com/office/officeart/2005/8/layout/cycle5"/>
    <dgm:cxn modelId="{C835440F-DEAA-4B0F-BA88-AB5297CBA004}" type="presParOf" srcId="{C9E661DE-4C06-42E2-8E14-6F043B0F3DD1}" destId="{C2C9E7E6-4C0E-42AE-9CBA-ACBBF991386F}" srcOrd="6" destOrd="0" presId="urn:microsoft.com/office/officeart/2005/8/layout/cycle5"/>
    <dgm:cxn modelId="{01B8680E-B972-4B23-A41B-E5CB8FEC5E0D}" type="presParOf" srcId="{C9E661DE-4C06-42E2-8E14-6F043B0F3DD1}" destId="{D731F272-2A81-4FF3-9B49-25CAC932F22D}" srcOrd="7" destOrd="0" presId="urn:microsoft.com/office/officeart/2005/8/layout/cycle5"/>
    <dgm:cxn modelId="{6CD57C1E-0094-46A7-ABF5-AF4078783CCE}" type="presParOf" srcId="{C9E661DE-4C06-42E2-8E14-6F043B0F3DD1}" destId="{AA257330-9C6E-4A58-B1FA-5DAF68C218D5}" srcOrd="8" destOrd="0" presId="urn:microsoft.com/office/officeart/2005/8/layout/cycle5"/>
    <dgm:cxn modelId="{138FC609-8028-47D3-9624-F78BF4A371BB}" type="presParOf" srcId="{C9E661DE-4C06-42E2-8E14-6F043B0F3DD1}" destId="{86437F91-8D8E-4325-9125-93D847118969}" srcOrd="9" destOrd="0" presId="urn:microsoft.com/office/officeart/2005/8/layout/cycle5"/>
    <dgm:cxn modelId="{7247116C-41A0-4237-9839-F6A0BB1C4C01}" type="presParOf" srcId="{C9E661DE-4C06-42E2-8E14-6F043B0F3DD1}" destId="{D5A6488F-B1AC-42EF-A5E3-DBBECF4FA71F}" srcOrd="10" destOrd="0" presId="urn:microsoft.com/office/officeart/2005/8/layout/cycle5"/>
    <dgm:cxn modelId="{E9FD904C-3B98-45D0-9752-9ADBBF4D429F}" type="presParOf" srcId="{C9E661DE-4C06-42E2-8E14-6F043B0F3DD1}" destId="{1C7DCF6B-D1D1-46B9-BDB5-FA45406EF88E}" srcOrd="11" destOrd="0" presId="urn:microsoft.com/office/officeart/2005/8/layout/cycle5"/>
    <dgm:cxn modelId="{39EA4375-D0D3-43EB-B4D8-6CA6B3C597B1}" type="presParOf" srcId="{C9E661DE-4C06-42E2-8E14-6F043B0F3DD1}" destId="{F8F74023-B5A4-491B-A0F4-44746EDD20AA}" srcOrd="12" destOrd="0" presId="urn:microsoft.com/office/officeart/2005/8/layout/cycle5"/>
    <dgm:cxn modelId="{E1B1F0D5-A38A-4B69-A257-BC14F1C9BF95}" type="presParOf" srcId="{C9E661DE-4C06-42E2-8E14-6F043B0F3DD1}" destId="{4DDDF366-A98C-4FCC-AE94-9F6F5A13D3EE}" srcOrd="13" destOrd="0" presId="urn:microsoft.com/office/officeart/2005/8/layout/cycle5"/>
    <dgm:cxn modelId="{3831F744-23F8-454B-BD15-E566FA5C9ABA}" type="presParOf" srcId="{C9E661DE-4C06-42E2-8E14-6F043B0F3DD1}" destId="{8F73018B-FAC3-4E6D-9C5C-B8894A78E4A7}" srcOrd="14" destOrd="0" presId="urn:microsoft.com/office/officeart/2005/8/layout/cycle5"/>
    <dgm:cxn modelId="{930D582F-28FB-4FD1-9F9F-F3CA8E4E56FF}" type="presParOf" srcId="{C9E661DE-4C06-42E2-8E14-6F043B0F3DD1}" destId="{D0C97F5A-648F-481D-8218-3FD52D5F813F}" srcOrd="15" destOrd="0" presId="urn:microsoft.com/office/officeart/2005/8/layout/cycle5"/>
    <dgm:cxn modelId="{7C5469A1-E6DD-42A8-99A5-CAB134FDAF93}" type="presParOf" srcId="{C9E661DE-4C06-42E2-8E14-6F043B0F3DD1}" destId="{CA3D0096-6512-47BA-B266-240443550DC2}" srcOrd="16" destOrd="0" presId="urn:microsoft.com/office/officeart/2005/8/layout/cycle5"/>
    <dgm:cxn modelId="{D93EDE46-1C24-400C-9A3D-DBDD0EAC3821}" type="presParOf" srcId="{C9E661DE-4C06-42E2-8E14-6F043B0F3DD1}" destId="{599108BF-0B29-4A4A-A949-10485436E682}" srcOrd="17" destOrd="0" presId="urn:microsoft.com/office/officeart/2005/8/layout/cycle5"/>
    <dgm:cxn modelId="{752A7482-B338-45A2-8326-49B29DEF05B9}" type="presParOf" srcId="{C9E661DE-4C06-42E2-8E14-6F043B0F3DD1}" destId="{3008C480-3D6F-495E-88B9-5844F8F279CE}" srcOrd="18" destOrd="0" presId="urn:microsoft.com/office/officeart/2005/8/layout/cycle5"/>
    <dgm:cxn modelId="{6C63C08B-63A6-4C24-8BC5-F86F406FA271}" type="presParOf" srcId="{C9E661DE-4C06-42E2-8E14-6F043B0F3DD1}" destId="{20FCF6DA-82F2-4FD2-905F-3AE1549F5EDA}" srcOrd="19" destOrd="0" presId="urn:microsoft.com/office/officeart/2005/8/layout/cycle5"/>
    <dgm:cxn modelId="{FD9485B2-F44B-4DE8-88F1-BAE89C0FF074}" type="presParOf" srcId="{C9E661DE-4C06-42E2-8E14-6F043B0F3DD1}" destId="{2CAEE4F4-CA17-4222-9BFE-433B2EC585AC}" srcOrd="20" destOrd="0" presId="urn:microsoft.com/office/officeart/2005/8/layout/cycle5"/>
    <dgm:cxn modelId="{56CCBA38-49D1-43D1-9930-5D269A19804A}" type="presParOf" srcId="{C9E661DE-4C06-42E2-8E14-6F043B0F3DD1}" destId="{F2063BEF-02FF-45A3-AF9E-3A2B3BCDD292}" srcOrd="21" destOrd="0" presId="urn:microsoft.com/office/officeart/2005/8/layout/cycle5"/>
    <dgm:cxn modelId="{CBC15EDD-B36A-42E8-99E1-69D672F6EB4E}" type="presParOf" srcId="{C9E661DE-4C06-42E2-8E14-6F043B0F3DD1}" destId="{108943D2-6D03-44E6-A24B-26D3FFCDC466}" srcOrd="22" destOrd="0" presId="urn:microsoft.com/office/officeart/2005/8/layout/cycle5"/>
    <dgm:cxn modelId="{8FDCA513-4AEB-4306-8164-977703D07830}" type="presParOf" srcId="{C9E661DE-4C06-42E2-8E14-6F043B0F3DD1}" destId="{ACD8EBBA-0495-4F27-B38C-4E7B9869236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FA68-17A1-4CCF-9E21-2FC0916C9FF6}">
      <dsp:nvSpPr>
        <dsp:cNvPr id="0" name=""/>
        <dsp:cNvSpPr/>
      </dsp:nvSpPr>
      <dsp:spPr>
        <a:xfrm>
          <a:off x="3676798" y="389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atin typeface="Arial" charset="0"/>
            </a:rPr>
            <a:t>1. Clarify task</a:t>
          </a:r>
          <a:endParaRPr lang="en-GB" sz="800" kern="1200" dirty="0"/>
        </a:p>
      </dsp:txBody>
      <dsp:txXfrm>
        <a:off x="3704594" y="28185"/>
        <a:ext cx="820410" cy="513809"/>
      </dsp:txXfrm>
    </dsp:sp>
    <dsp:sp modelId="{68384095-AB22-41C9-9732-C2CBBD6321B4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541398" y="81971"/>
              </a:moveTo>
              <a:arcTo wR="1977890" hR="1977890" stAng="17193184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37DF-B632-44C3-BFB3-8DA80878BBDB}">
      <dsp:nvSpPr>
        <dsp:cNvPr id="0" name=""/>
        <dsp:cNvSpPr/>
      </dsp:nvSpPr>
      <dsp:spPr>
        <a:xfrm>
          <a:off x="5075378" y="57970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2. Collect and record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information</a:t>
          </a:r>
          <a:endParaRPr lang="en-GB" sz="800" kern="1200" dirty="0"/>
        </a:p>
      </dsp:txBody>
      <dsp:txXfrm>
        <a:off x="5103174" y="607496"/>
        <a:ext cx="820410" cy="513809"/>
      </dsp:txXfrm>
    </dsp:sp>
    <dsp:sp modelId="{5E74DB14-A82D-4CFF-9663-98EDACFD813D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705786" y="1015379"/>
              </a:moveTo>
              <a:arcTo wR="1977890" hR="1977890" stAng="19852819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E7E6-4C0E-42AE-9CBA-ACBBF991386F}">
      <dsp:nvSpPr>
        <dsp:cNvPr id="0" name=""/>
        <dsp:cNvSpPr/>
      </dsp:nvSpPr>
      <dsp:spPr>
        <a:xfrm>
          <a:off x="5654689" y="197828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3. Organise and plan</a:t>
          </a:r>
          <a:endParaRPr lang="en-GB" sz="800" kern="1200" dirty="0"/>
        </a:p>
      </dsp:txBody>
      <dsp:txXfrm>
        <a:off x="5682485" y="2006076"/>
        <a:ext cx="820410" cy="513809"/>
      </dsp:txXfrm>
    </dsp:sp>
    <dsp:sp modelId="{AA257330-9C6E-4A58-B1FA-5DAF68C218D5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901684" y="2437313"/>
              </a:moveTo>
              <a:arcTo wR="1977890" hR="1977890" stAng="805878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37F91-8D8E-4325-9125-93D847118969}">
      <dsp:nvSpPr>
        <dsp:cNvPr id="0" name=""/>
        <dsp:cNvSpPr/>
      </dsp:nvSpPr>
      <dsp:spPr>
        <a:xfrm>
          <a:off x="5075378" y="337686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4. Engage, reflect and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      evaluate	</a:t>
          </a:r>
          <a:endParaRPr lang="en-GB" sz="800" kern="1200" dirty="0"/>
        </a:p>
      </dsp:txBody>
      <dsp:txXfrm>
        <a:off x="5103174" y="3404656"/>
        <a:ext cx="820410" cy="513809"/>
      </dsp:txXfrm>
    </dsp:sp>
    <dsp:sp modelId="{1C7DCF6B-D1D1-46B9-BDB5-FA45406EF88E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903868" y="3725637"/>
              </a:moveTo>
              <a:arcTo wR="1977890" hR="1977890" stAng="3725089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74023-B5A4-491B-A0F4-44746EDD20AA}">
      <dsp:nvSpPr>
        <dsp:cNvPr id="0" name=""/>
        <dsp:cNvSpPr/>
      </dsp:nvSpPr>
      <dsp:spPr>
        <a:xfrm>
          <a:off x="3676798" y="3956171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5. Write an outline and first draft</a:t>
          </a:r>
          <a:endParaRPr lang="en-GB" sz="800" kern="1200" dirty="0"/>
        </a:p>
      </dsp:txBody>
      <dsp:txXfrm>
        <a:off x="3704594" y="3983967"/>
        <a:ext cx="820410" cy="513809"/>
      </dsp:txXfrm>
    </dsp:sp>
    <dsp:sp modelId="{8F73018B-FAC3-4E6D-9C5C-B8894A78E4A7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414383" y="3873810"/>
              </a:moveTo>
              <a:arcTo wR="1977890" hR="1977890" stAng="6393184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97F5A-648F-481D-8218-3FD52D5F813F}">
      <dsp:nvSpPr>
        <dsp:cNvPr id="0" name=""/>
        <dsp:cNvSpPr/>
      </dsp:nvSpPr>
      <dsp:spPr>
        <a:xfrm>
          <a:off x="2278218" y="337686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6. Work on your first draft</a:t>
          </a:r>
          <a:endParaRPr lang="en-GB" sz="800" kern="1200" dirty="0">
            <a:latin typeface="Arial" charset="0"/>
          </a:endParaRPr>
        </a:p>
      </dsp:txBody>
      <dsp:txXfrm>
        <a:off x="2306014" y="3404656"/>
        <a:ext cx="820410" cy="513809"/>
      </dsp:txXfrm>
    </dsp:sp>
    <dsp:sp modelId="{599108BF-0B29-4A4A-A949-10485436E682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49995" y="2940402"/>
              </a:moveTo>
              <a:arcTo wR="1977890" hR="1977890" stAng="9052819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8C480-3D6F-495E-88B9-5844F8F279CE}">
      <dsp:nvSpPr>
        <dsp:cNvPr id="0" name=""/>
        <dsp:cNvSpPr/>
      </dsp:nvSpPr>
      <dsp:spPr>
        <a:xfrm>
          <a:off x="1698907" y="197828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atin typeface="Arial" charset="0"/>
            </a:rPr>
            <a:t>7. Final draft</a:t>
          </a:r>
          <a:endParaRPr lang="en-GB" sz="800" kern="1200" dirty="0">
            <a:latin typeface="Arial" charset="0"/>
          </a:endParaRPr>
        </a:p>
      </dsp:txBody>
      <dsp:txXfrm>
        <a:off x="1726703" y="2006076"/>
        <a:ext cx="820410" cy="513809"/>
      </dsp:txXfrm>
    </dsp:sp>
    <dsp:sp modelId="{2CAEE4F4-CA17-4222-9BFE-433B2EC585AC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54096" y="1518468"/>
              </a:moveTo>
              <a:arcTo wR="1977890" hR="1977890" stAng="11605878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3BEF-02FF-45A3-AF9E-3A2B3BCDD292}">
      <dsp:nvSpPr>
        <dsp:cNvPr id="0" name=""/>
        <dsp:cNvSpPr/>
      </dsp:nvSpPr>
      <dsp:spPr>
        <a:xfrm>
          <a:off x="2278218" y="57970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8.  Act on feedback </a:t>
          </a:r>
          <a:endParaRPr lang="en-GB" sz="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06014" y="607496"/>
        <a:ext cx="820410" cy="513809"/>
      </dsp:txXfrm>
    </dsp:sp>
    <dsp:sp modelId="{ACD8EBBA-0495-4F27-B38C-4E7B9869236D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051913" y="230144"/>
              </a:moveTo>
              <a:arcTo wR="1977890" hR="1977890" stAng="14525089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0319-8790-41FD-94A7-34DEA4ECE6BE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E7E5-9DCA-4A3F-AF32-ACEDCDF647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2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BA042113-03DC-4ECC-A1EE-D111760F17A4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F5CB243F-F0FA-49BD-8406-0852D21729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5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243F-F0FA-49BD-8406-0852D217297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684E-7043-44D5-9001-E4234749678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98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684E-7043-44D5-9001-E4234749678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94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243F-F0FA-49BD-8406-0852D2172970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14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5E470-3DFD-4FFE-9285-4E17921E2E1B}" type="slidenum">
              <a:rPr lang="en-GB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1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625639-01B9-4DC3-A351-58C79F4EA8FD}" type="slidenum">
              <a:rPr lang="en-GB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5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243F-F0FA-49BD-8406-0852D2172970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2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B576-7DF3-4E50-BD6A-3C1110322D1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1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E9442-6CF2-44F5-A911-F2A464124973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26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5929-EED6-4D92-988B-243F4B0C086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43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5929-EED6-4D92-988B-243F4B0C086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9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5929-EED6-4D92-988B-243F4B0C086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4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5929-EED6-4D92-988B-243F4B0C086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3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261FA3-1525-434D-A62E-7BB5E117EFD3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60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684E-7043-44D5-9001-E4234749678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7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s.steinke@bbk.ac.uk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lf.org.uk/resources/introduction-dissertation/" TargetMode="External"/><Relationship Id="rId3" Type="http://schemas.openxmlformats.org/officeDocument/2006/relationships/hyperlink" Target="http://www.bbk.ac.uk/mybirkbeck/get-ahead-stay-ahead/writing" TargetMode="External"/><Relationship Id="rId7" Type="http://schemas.openxmlformats.org/officeDocument/2006/relationships/hyperlink" Target="https://he.palgrave.com/studentstudyskills/resources/images/referencing.mp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.palgrave.com/studentstudyskills/resources/images/Write%20it%20Right_Tricks%20of" TargetMode="External"/><Relationship Id="rId5" Type="http://schemas.openxmlformats.org/officeDocument/2006/relationships/hyperlink" Target="http://www.bbk.ac.uk/mybirkbeck/get-ahead-stay-ahead/writing/referencing" TargetMode="External"/><Relationship Id="rId4" Type="http://schemas.openxmlformats.org/officeDocument/2006/relationships/hyperlink" Target="http://www.bbk.ac.uk/mybirkbeck/get-ahead-stay-ahead/writing/structuring_writ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520" y="260648"/>
          <a:ext cx="8640960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Presentation" r:id="rId4" imgW="4218553" imgH="3163904" progId="PowerPoint.Show.8">
                  <p:embed/>
                </p:oleObj>
              </mc:Choice>
              <mc:Fallback>
                <p:oleObj name="Presentation" r:id="rId4" imgW="4218553" imgH="3163904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0648"/>
                        <a:ext cx="8640960" cy="640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1384" y="1207497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POSTGRADUATE SUMMER PROGRAMME 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9191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 smtClean="0"/>
              <a:t>Get Ahead in postgraduate writing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15719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2800" dirty="0" smtClean="0">
                <a:hlinkClick r:id="rId6"/>
              </a:rPr>
              <a:t>s.steinke@bbk.ac.uk</a:t>
            </a:r>
            <a:r>
              <a:rPr lang="en-GB" sz="2800" u="sng" dirty="0" smtClean="0"/>
              <a:t>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25760" y="3199971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dirty="0" smtClean="0"/>
              <a:t>‘In my experience the most important thing is to write the </a:t>
            </a:r>
            <a:r>
              <a:rPr lang="en-GB" sz="2800" b="1" dirty="0" smtClean="0"/>
              <a:t>way they want</a:t>
            </a:r>
            <a:r>
              <a:rPr lang="en-GB" sz="2800" dirty="0" smtClean="0"/>
              <a:t>. You can write all kinds of stuff you know about, but you don’t get good marks unless you write it the </a:t>
            </a:r>
            <a:r>
              <a:rPr lang="en-GB" sz="2800" b="1" dirty="0" smtClean="0"/>
              <a:t>proper way</a:t>
            </a:r>
            <a:r>
              <a:rPr lang="en-GB" sz="2800" dirty="0" smtClean="0"/>
              <a:t>.’ Northedge,</a:t>
            </a:r>
            <a:r>
              <a:rPr lang="en-GB" sz="2800" i="1" dirty="0" smtClean="0"/>
              <a:t> </a:t>
            </a:r>
            <a:r>
              <a:rPr lang="en-GB" sz="2800" dirty="0" smtClean="0"/>
              <a:t>(2007: 245)</a:t>
            </a:r>
          </a:p>
        </p:txBody>
      </p:sp>
    </p:spTree>
    <p:extLst>
      <p:ext uri="{BB962C8B-B14F-4D97-AF65-F5344CB8AC3E}">
        <p14:creationId xmlns:p14="http://schemas.microsoft.com/office/powerpoint/2010/main" val="27201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Formality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dirty="0"/>
              <a:t>W</a:t>
            </a:r>
            <a:r>
              <a:rPr lang="en-GB" dirty="0" smtClean="0"/>
              <a:t>rite </a:t>
            </a:r>
            <a:r>
              <a:rPr lang="en-GB" dirty="0"/>
              <a:t>in </a:t>
            </a:r>
            <a:r>
              <a:rPr lang="en-GB" dirty="0" smtClean="0"/>
              <a:t>complete sentences (noun and verb; capital letters and full stops)</a:t>
            </a:r>
          </a:p>
          <a:p>
            <a:pPr>
              <a:spcBef>
                <a:spcPct val="0"/>
              </a:spcBef>
            </a:pPr>
            <a:endParaRPr lang="en-GB" sz="2000" dirty="0"/>
          </a:p>
          <a:p>
            <a:pPr>
              <a:spcBef>
                <a:spcPct val="0"/>
              </a:spcBef>
            </a:pPr>
            <a:r>
              <a:rPr lang="en-GB" dirty="0" smtClean="0"/>
              <a:t>Consider sentence structure and clauses - keep it simple</a:t>
            </a:r>
            <a:endParaRPr lang="en-GB" dirty="0"/>
          </a:p>
          <a:p>
            <a:pPr>
              <a:spcBef>
                <a:spcPct val="0"/>
              </a:spcBef>
            </a:pPr>
            <a:endParaRPr lang="en-GB" sz="2000" dirty="0"/>
          </a:p>
          <a:p>
            <a:pPr>
              <a:spcBef>
                <a:spcPct val="0"/>
              </a:spcBef>
            </a:pPr>
            <a:r>
              <a:rPr lang="en-GB" dirty="0"/>
              <a:t>A</a:t>
            </a:r>
            <a:r>
              <a:rPr lang="en-GB" dirty="0" smtClean="0"/>
              <a:t>void contractions (it’s) and abbreviations (eg)</a:t>
            </a:r>
            <a:endParaRPr lang="en-GB" dirty="0"/>
          </a:p>
          <a:p>
            <a:pPr marL="0" indent="0">
              <a:spcBef>
                <a:spcPct val="0"/>
              </a:spcBef>
              <a:buNone/>
            </a:pPr>
            <a:endParaRPr lang="en-GB" sz="2000" dirty="0"/>
          </a:p>
          <a:p>
            <a:pPr>
              <a:spcBef>
                <a:spcPct val="0"/>
              </a:spcBef>
            </a:pPr>
            <a:r>
              <a:rPr lang="en-GB" dirty="0" smtClean="0"/>
              <a:t>Avoid </a:t>
            </a:r>
            <a:r>
              <a:rPr lang="en-GB" dirty="0"/>
              <a:t>slang </a:t>
            </a:r>
            <a:r>
              <a:rPr lang="en-GB" dirty="0" smtClean="0"/>
              <a:t>and colloquial </a:t>
            </a:r>
            <a:r>
              <a:rPr lang="en-GB" dirty="0"/>
              <a:t>expressions (</a:t>
            </a:r>
            <a:r>
              <a:rPr lang="en-GB" dirty="0" smtClean="0"/>
              <a:t>informal, spoken forms of language)</a:t>
            </a:r>
          </a:p>
          <a:p>
            <a:pPr>
              <a:spcBef>
                <a:spcPct val="0"/>
              </a:spcBef>
            </a:pPr>
            <a:endParaRPr lang="en-GB" sz="2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Avoid idioms and clichés (‘like the plague’)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6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Formality - example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When I read the article I was shocked to realise that the cost of education is now so far out of reach for so many more people.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The </a:t>
            </a:r>
            <a:r>
              <a:rPr lang="en-GB" sz="3200" dirty="0"/>
              <a:t>cost of education is now so far out of reach for 36% of the UK population, according to Smith (2006</a:t>
            </a:r>
            <a:r>
              <a:rPr lang="en-GB" sz="3200" dirty="0" smtClean="0"/>
              <a:t>).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Objectivity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Academia is NOT about your opinion - it is about argument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Use neutral and impersonal tone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Avoid personal pronouns (I, you we)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Avoid emotional language and overstatements (amazing, terrible, !)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Avoid opinion adverbs (surprisingly, luckily)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Back up assertions with evidence (examples, references)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1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Objectivity -</a:t>
            </a:r>
            <a:r>
              <a:rPr lang="en-GB" b="1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I always consider Bach an objective artist. You can see that he worked only with the forms and ideas that his time offered him. I do not think he felt any inner compulsion to open out new paths.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Bach can be considered an </a:t>
            </a:r>
            <a:r>
              <a:rPr lang="en-GB" sz="3200" dirty="0"/>
              <a:t>objective </a:t>
            </a:r>
            <a:r>
              <a:rPr lang="en-GB" sz="3200" dirty="0" smtClean="0"/>
              <a:t>artist. He seems to have worked </a:t>
            </a:r>
            <a:r>
              <a:rPr lang="en-GB" sz="3200" dirty="0"/>
              <a:t>only with the forms and ideas that his time </a:t>
            </a:r>
            <a:r>
              <a:rPr lang="en-GB" sz="3200" dirty="0" smtClean="0"/>
              <a:t>offered him, feeling no inner </a:t>
            </a:r>
            <a:r>
              <a:rPr lang="en-GB" sz="3200" dirty="0"/>
              <a:t>compulsion to open out </a:t>
            </a:r>
            <a:r>
              <a:rPr lang="en-GB" sz="3200" dirty="0" smtClean="0"/>
              <a:t>new </a:t>
            </a:r>
            <a:r>
              <a:rPr lang="en-GB" sz="3200" dirty="0"/>
              <a:t>paths</a:t>
            </a:r>
            <a:r>
              <a:rPr lang="en-GB" sz="3200" dirty="0" smtClean="0"/>
              <a:t>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 explicit and precise (1)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35190"/>
            <a:ext cx="8229600" cy="499715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sz="3500" dirty="0" smtClean="0"/>
              <a:t>What is the purpose of this work?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3000" dirty="0" smtClean="0"/>
              <a:t>- explain what you intend to achieve, demonstrate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or argue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/>
          </a:p>
          <a:p>
            <a:pPr>
              <a:spcBef>
                <a:spcPts val="0"/>
              </a:spcBef>
            </a:pPr>
            <a:r>
              <a:rPr lang="en-GB" sz="3500" dirty="0" smtClean="0"/>
              <a:t>What does the author mean by this?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  </a:t>
            </a:r>
            <a:r>
              <a:rPr lang="en-GB" sz="3000" dirty="0" smtClean="0"/>
              <a:t>-</a:t>
            </a:r>
            <a:r>
              <a:rPr lang="en-GB" sz="3000" dirty="0"/>
              <a:t> d</a:t>
            </a:r>
            <a:r>
              <a:rPr lang="en-GB" sz="3000" dirty="0" smtClean="0"/>
              <a:t>efine key concepts - if there are different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 definitions for the same term in the literature,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 explain which one you will adopt, and why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/>
          </a:p>
          <a:p>
            <a:pPr>
              <a:spcBef>
                <a:spcPts val="0"/>
              </a:spcBef>
            </a:pPr>
            <a:r>
              <a:rPr lang="en-GB" sz="3500" dirty="0"/>
              <a:t>Where is the evidence for this?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3200" dirty="0"/>
              <a:t> </a:t>
            </a:r>
            <a:r>
              <a:rPr lang="en-GB" sz="3200" dirty="0" smtClean="0"/>
              <a:t>     </a:t>
            </a:r>
            <a:r>
              <a:rPr lang="en-GB" sz="3000" dirty="0" smtClean="0"/>
              <a:t>-</a:t>
            </a:r>
            <a:r>
              <a:rPr lang="en-GB" sz="3000" dirty="0"/>
              <a:t> </a:t>
            </a:r>
            <a:r>
              <a:rPr lang="en-GB" sz="3000" dirty="0" smtClean="0"/>
              <a:t>ensure </a:t>
            </a:r>
            <a:r>
              <a:rPr lang="en-GB" sz="3000" dirty="0"/>
              <a:t>that every claim is supported by evidence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81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 explicit and </a:t>
            </a:r>
            <a:r>
              <a:rPr lang="en-GB" b="1" dirty="0" smtClean="0"/>
              <a:t>precise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0" y="1628800"/>
            <a:ext cx="8416240" cy="5832648"/>
          </a:xfrm>
        </p:spPr>
        <p:txBody>
          <a:bodyPr>
            <a:normAutofit fontScale="700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 smtClean="0"/>
              <a:t>What is the author’s view about the issue?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sz="4000" dirty="0" smtClean="0"/>
              <a:t>-</a:t>
            </a:r>
            <a:r>
              <a:rPr lang="en-GB" sz="4000" dirty="0"/>
              <a:t> t</a:t>
            </a:r>
            <a:r>
              <a:rPr lang="en-GB" sz="4000" dirty="0" smtClean="0"/>
              <a:t>ake a position in relation to the issues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/>
              <a:t>Avoid vague </a:t>
            </a:r>
            <a:r>
              <a:rPr lang="en-GB" sz="4600" dirty="0" smtClean="0"/>
              <a:t>language - be specific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/>
              <a:t>Avoid ‘</a:t>
            </a:r>
            <a:r>
              <a:rPr lang="en-GB" sz="4600" dirty="0" smtClean="0"/>
              <a:t>persuader’ words (clearly, obviously)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/>
              <a:t>Use precise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	</a:t>
            </a:r>
            <a:endParaRPr lang="en-GB" sz="3200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Be explicit and </a:t>
            </a:r>
            <a:r>
              <a:rPr lang="en-GB" b="1" dirty="0" smtClean="0"/>
              <a:t>precise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971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The childcare was affordable.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It took the Soviet Union a long time to recover from World War 2.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69717"/>
            <a:ext cx="4038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By whose standards is childcare affordable? How are we defining ‘affordable’?</a:t>
            </a: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What constitutes a ‘long time’? What is meant by ‘recover’?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795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Hedging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To be intentionally tentative/confidently uncertain - you know but you do not know for sure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dirty="0" smtClean="0"/>
              <a:t>Strategy for academic argumentation - makes your language less strong and therefore more difficult to dispute, so it makes your argument stronger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Hedging - example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There is experimental work to show that a week or ten days is  not long enough, and a fortnight to three weeks is the best theoretical period.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There </a:t>
            </a:r>
            <a:r>
              <a:rPr lang="en-GB" sz="3200" dirty="0"/>
              <a:t>is experimental work to show that a week or ten days </a:t>
            </a:r>
            <a:r>
              <a:rPr lang="en-GB" sz="3200" b="1" dirty="0"/>
              <a:t>may  </a:t>
            </a:r>
            <a:r>
              <a:rPr lang="en-GB" sz="3200" dirty="0"/>
              <a:t>not be long </a:t>
            </a:r>
            <a:r>
              <a:rPr lang="en-GB" sz="3200" dirty="0" smtClean="0"/>
              <a:t>enough, </a:t>
            </a:r>
            <a:r>
              <a:rPr lang="en-GB" sz="3200" dirty="0"/>
              <a:t>and a fortnight to three weeks is </a:t>
            </a:r>
            <a:r>
              <a:rPr lang="en-GB" sz="3200" b="1" dirty="0"/>
              <a:t>probably</a:t>
            </a:r>
            <a:r>
              <a:rPr lang="en-GB" sz="3200" dirty="0"/>
              <a:t> the best theoretical period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9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>
                <a:cs typeface="Arial" charset="0"/>
              </a:rPr>
              <a:t>Stages of essay writing </a:t>
            </a:r>
            <a:br>
              <a:rPr lang="en-GB" sz="4900" b="1" dirty="0">
                <a:cs typeface="Arial" charset="0"/>
              </a:rPr>
            </a:br>
            <a:r>
              <a:rPr lang="en-GB" sz="3600" dirty="0">
                <a:cs typeface="Arial" charset="0"/>
              </a:rPr>
              <a:t>Cottrell (2008: 176-177)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57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3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5960"/>
            <a:ext cx="8229600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Importance of writing the </a:t>
            </a:r>
            <a:r>
              <a:rPr lang="en-GB" dirty="0"/>
              <a:t>way ‘they’ </a:t>
            </a:r>
            <a:r>
              <a:rPr lang="en-GB" dirty="0" smtClean="0"/>
              <a:t>want</a:t>
            </a:r>
            <a:endParaRPr lang="en-GB" dirty="0"/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is the ‘proper way’?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conventions of academic writing 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writing process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Writing an essay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analysing the question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-	writing introductory, main body and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	concluding paragraphs</a:t>
            </a:r>
          </a:p>
          <a:p>
            <a:pPr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 smtClean="0"/>
              <a:t>Writing a dissertation 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392"/>
            <a:ext cx="8229600" cy="1143000"/>
          </a:xfrm>
        </p:spPr>
        <p:txBody>
          <a:bodyPr/>
          <a:lstStyle/>
          <a:p>
            <a:r>
              <a:rPr lang="en-GB" b="1" dirty="0" smtClean="0"/>
              <a:t>A ‘good’ essay 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Contains a logical structure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Uses effective introductory, main body and concluding paragraphing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Considers the reader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Includes evidence of research around the topic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Answers the question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Adheres to the style and presentation requirements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Incorporates quotes, summarising and paraphrasing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Includes accurate referencing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Displays evidence of critical analytical thinking, reading and writing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Understanding the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8"/>
            <a:ext cx="4038600" cy="50619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verbs </a:t>
            </a:r>
            <a:r>
              <a:rPr lang="en-GB" dirty="0" smtClean="0"/>
              <a:t>- instructional words which tell you how the question must be answered, they are command keywords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Other keywords - relating to topic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	</a:t>
            </a:r>
            <a:r>
              <a:rPr lang="en-GB" dirty="0" smtClean="0">
                <a:solidFill>
                  <a:srgbClr val="0070C0"/>
                </a:solidFill>
              </a:rPr>
              <a:t>subject/topic word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	</a:t>
            </a:r>
            <a:r>
              <a:rPr lang="en-GB" dirty="0" smtClean="0">
                <a:solidFill>
                  <a:srgbClr val="FFC000"/>
                </a:solidFill>
              </a:rPr>
              <a:t>place/location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	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time element</a:t>
            </a:r>
          </a:p>
          <a:p>
            <a:pPr>
              <a:spcBef>
                <a:spcPts val="0"/>
              </a:spcBef>
              <a:buNone/>
            </a:pPr>
            <a:endParaRPr lang="en-GB" sz="11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196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Example</a:t>
            </a:r>
            <a:endParaRPr lang="en-GB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</a:rPr>
              <a:t>State</a:t>
            </a:r>
            <a:r>
              <a:rPr lang="en-GB" dirty="0" smtClean="0"/>
              <a:t>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main effects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of </a:t>
            </a:r>
            <a:r>
              <a:rPr lang="en-GB" dirty="0">
                <a:solidFill>
                  <a:srgbClr val="00B0F0"/>
                </a:solidFill>
              </a:rPr>
              <a:t>migration</a:t>
            </a:r>
            <a:r>
              <a:rPr lang="en-GB" dirty="0"/>
              <a:t> in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C00000"/>
                </a:solidFill>
              </a:rPr>
              <a:t>contemporary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Britain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8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Writing introductory paragraphs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" y="119675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 smtClean="0"/>
              <a:t>The ‘hook’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3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/>
              <a:t>10% of word count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State title of essay in first line/establish link to question/explain the title/explain why the question is important/establish the field/give background information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Outline thesis statement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Narrow the field/have a particular focus/outline issues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Outline structure of essay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300" dirty="0" smtClean="0"/>
          </a:p>
        </p:txBody>
      </p:sp>
      <p:pic>
        <p:nvPicPr>
          <p:cNvPr id="69634" name="Picture 2" descr="Image result for 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076450" cy="15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04" y="119675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  tells the reader how you will interpret the significance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 of the subject matter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400" dirty="0" smtClean="0"/>
              <a:t>  </a:t>
            </a:r>
            <a:r>
              <a:rPr lang="en-GB" sz="2800" dirty="0" smtClean="0"/>
              <a:t>is a road map for the paper</a:t>
            </a:r>
            <a:r>
              <a:rPr lang="en-GB" sz="2800" dirty="0"/>
              <a:t> </a:t>
            </a:r>
            <a:r>
              <a:rPr lang="en-GB" sz="2800" dirty="0" smtClean="0"/>
              <a:t>- it tells the reader what to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expect from the rest of the paper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400" dirty="0" smtClean="0"/>
              <a:t>  </a:t>
            </a:r>
            <a:r>
              <a:rPr lang="en-GB" sz="2800" dirty="0" smtClean="0"/>
              <a:t>directly answers the question asked of you</a:t>
            </a:r>
            <a:r>
              <a:rPr lang="en-GB" sz="2800" dirty="0"/>
              <a:t> </a:t>
            </a:r>
            <a:r>
              <a:rPr lang="en-GB" sz="2800" dirty="0" smtClean="0"/>
              <a:t>- is an 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interpretation of a question/subject, not the subject 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itself</a:t>
            </a:r>
          </a:p>
          <a:p>
            <a:pPr fontAlgn="base"/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dirty="0" smtClean="0"/>
              <a:t>  </a:t>
            </a:r>
            <a:r>
              <a:rPr lang="en-GB" sz="2800" dirty="0" smtClean="0"/>
              <a:t>makes a claim that others might dispute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400" dirty="0" smtClean="0"/>
              <a:t>  </a:t>
            </a:r>
            <a:r>
              <a:rPr lang="en-GB" sz="2800" dirty="0" smtClean="0"/>
              <a:t>is usually a single sentence somewhere in your first 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paragraph that presents your argument to the reader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76" y="26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T</a:t>
            </a:r>
            <a:r>
              <a:rPr lang="en-GB" sz="4900" b="1" dirty="0" smtClean="0"/>
              <a:t>hesis statement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1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65" y="31205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Writing main body paragraphs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96839"/>
            <a:ext cx="4038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b="1" dirty="0" smtClean="0"/>
              <a:t>Topic</a:t>
            </a:r>
            <a:r>
              <a:rPr lang="en-GB" sz="3500" dirty="0" smtClean="0"/>
              <a:t> (first)sentence: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main idea of the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paragraph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b="1" dirty="0" smtClean="0"/>
              <a:t>Supporting</a:t>
            </a:r>
            <a:r>
              <a:rPr lang="en-GB" sz="3500" dirty="0" smtClean="0"/>
              <a:t> sentence: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gives details about/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explains topic sentence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b="1" dirty="0" smtClean="0"/>
              <a:t>Concluding</a:t>
            </a:r>
            <a:r>
              <a:rPr lang="en-GB" sz="3500" dirty="0" smtClean="0"/>
              <a:t> (last)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sentence: repeats the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main idea/gives final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comment about topic</a:t>
            </a:r>
            <a:endParaRPr lang="en-GB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482" y="4017943"/>
            <a:ext cx="3959383" cy="26882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Topic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Expand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Example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Analysis </a:t>
            </a:r>
            <a:endParaRPr lang="en-GB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500" dirty="0" smtClean="0"/>
          </a:p>
        </p:txBody>
      </p:sp>
      <p:pic>
        <p:nvPicPr>
          <p:cNvPr id="71684" name="Picture 4" descr="Image result for main paragraph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23" y="1533742"/>
            <a:ext cx="2857500" cy="25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Writing concluding paragraphs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000" dirty="0" smtClean="0"/>
              <a:t>The clincher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1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000" dirty="0" smtClean="0"/>
              <a:t>10</a:t>
            </a:r>
            <a:r>
              <a:rPr lang="en-GB" sz="3000" dirty="0"/>
              <a:t>% of word count </a:t>
            </a:r>
            <a:endParaRPr lang="en-GB" sz="3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Summarise main arguments/themes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State general conclusions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Make it  clear why conclusions are significant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Refer back to question/directly answer it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Make recommendations or suggest way forward/further research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Do not present new material/ideas in your conclusion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endParaRPr lang="en-GB" sz="3200" dirty="0" smtClean="0"/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endParaRPr lang="en-GB" dirty="0"/>
          </a:p>
        </p:txBody>
      </p:sp>
      <p:pic>
        <p:nvPicPr>
          <p:cNvPr id="5" name="Picture 2" descr="Image result for 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1417638"/>
            <a:ext cx="2076450" cy="15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ubzm223\Pictures\paragraphtoess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dissertatio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91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Dissertation structure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101408"/>
            <a:ext cx="8229600" cy="288032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0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8200"/>
            <a:ext cx="867568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Useful reading for academic writing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97" y="1556792"/>
            <a:ext cx="8640762" cy="5517232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GB" sz="6000" dirty="0"/>
              <a:t>Biddam, J. (2014), </a:t>
            </a:r>
            <a:r>
              <a:rPr lang="en-GB" sz="6000" i="1" dirty="0"/>
              <a:t>Succeeding with your Master's </a:t>
            </a:r>
            <a:r>
              <a:rPr lang="en-GB" sz="6000" i="1" dirty="0" smtClean="0"/>
              <a:t>Dissertation</a:t>
            </a:r>
            <a:r>
              <a:rPr lang="en-GB" sz="6000" i="1" dirty="0"/>
              <a:t>: A </a:t>
            </a:r>
            <a:endParaRPr lang="en-GB" sz="6000" i="1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GB" sz="6000" i="1" dirty="0" smtClean="0"/>
              <a:t>Step-by-Step </a:t>
            </a:r>
            <a:r>
              <a:rPr lang="en-GB" sz="6000" i="1" dirty="0"/>
              <a:t>Handbook</a:t>
            </a:r>
            <a:r>
              <a:rPr lang="en-GB" sz="6000" dirty="0"/>
              <a:t> </a:t>
            </a:r>
            <a:r>
              <a:rPr lang="en-GB" sz="6000" dirty="0" smtClean="0"/>
              <a:t>(3</a:t>
            </a:r>
            <a:r>
              <a:rPr lang="en-GB" sz="6000" baseline="30000" dirty="0" smtClean="0"/>
              <a:t>rd</a:t>
            </a:r>
            <a:r>
              <a:rPr lang="en-GB" sz="6000" dirty="0" smtClean="0"/>
              <a:t> edition)</a:t>
            </a:r>
            <a:r>
              <a:rPr lang="en-GB" sz="4500" dirty="0" smtClean="0"/>
              <a:t> </a:t>
            </a:r>
          </a:p>
          <a:p>
            <a:pPr>
              <a:spcBef>
                <a:spcPts val="0"/>
              </a:spcBef>
              <a:buNone/>
              <a:defRPr/>
            </a:pPr>
            <a:endParaRPr lang="en-GB" sz="25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GB" sz="5900" dirty="0" smtClean="0"/>
              <a:t>Cottrell, S. (2013) </a:t>
            </a:r>
            <a:r>
              <a:rPr lang="en-GB" sz="5900" i="1" dirty="0" smtClean="0"/>
              <a:t>The Study Skills Handbook</a:t>
            </a:r>
            <a:r>
              <a:rPr lang="en-GB" sz="5900" dirty="0" smtClean="0"/>
              <a:t> (4</a:t>
            </a:r>
            <a:r>
              <a:rPr lang="en-GB" sz="5900" baseline="30000" dirty="0" smtClean="0"/>
              <a:t>th</a:t>
            </a:r>
            <a:r>
              <a:rPr lang="en-GB" sz="5900" dirty="0" smtClean="0"/>
              <a:t> edition)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Crème, P. (1997) </a:t>
            </a:r>
            <a:r>
              <a:rPr lang="en-GB" sz="5900" i="1" dirty="0" smtClean="0"/>
              <a:t>Writing at University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5900" dirty="0" smtClean="0"/>
              <a:t>Greetham, B. (2008) </a:t>
            </a:r>
            <a:r>
              <a:rPr lang="en-US" sz="5900" i="1" dirty="0" smtClean="0"/>
              <a:t>How to write better essays</a:t>
            </a:r>
            <a:r>
              <a:rPr lang="en-US" sz="5900" dirty="0" smtClean="0"/>
              <a:t> (2</a:t>
            </a:r>
            <a:r>
              <a:rPr lang="en-US" sz="5900" baseline="30000" dirty="0" smtClean="0"/>
              <a:t>nd</a:t>
            </a:r>
            <a:r>
              <a:rPr lang="en-US" sz="5900" dirty="0" smtClean="0"/>
              <a:t> </a:t>
            </a:r>
            <a:r>
              <a:rPr lang="en-US" sz="6000" dirty="0" smtClean="0"/>
              <a:t>Edition)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5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6000" dirty="0" smtClean="0"/>
              <a:t>Hart</a:t>
            </a:r>
            <a:r>
              <a:rPr lang="en-GB" sz="6000" dirty="0"/>
              <a:t>, C. (2004), </a:t>
            </a:r>
            <a:r>
              <a:rPr lang="en-GB" sz="6000" i="1" dirty="0"/>
              <a:t>Doing Your Masters </a:t>
            </a:r>
            <a:r>
              <a:rPr lang="en-GB" sz="6000" i="1" dirty="0" smtClean="0"/>
              <a:t>Dissertation</a:t>
            </a:r>
            <a:r>
              <a:rPr lang="en-GB" sz="6000" dirty="0" smtClean="0"/>
              <a:t> </a:t>
            </a:r>
            <a:endParaRPr lang="en-GB" sz="6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Northedge, A. (2007) </a:t>
            </a:r>
            <a:r>
              <a:rPr lang="en-GB" sz="5900" i="1" dirty="0" smtClean="0"/>
              <a:t>The Good Study Guide</a:t>
            </a:r>
            <a:r>
              <a:rPr lang="en-GB" sz="59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Peck, J. &amp; Coyle, M. (2005) </a:t>
            </a:r>
            <a:r>
              <a:rPr lang="en-GB" sz="5900" i="1" dirty="0" smtClean="0"/>
              <a:t>Write it Right: A Handbook for Students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6000" dirty="0" smtClean="0"/>
              <a:t>Redman P (2001</a:t>
            </a:r>
            <a:r>
              <a:rPr lang="en-GB" sz="6000" b="1" dirty="0" smtClean="0"/>
              <a:t>) </a:t>
            </a:r>
            <a:r>
              <a:rPr lang="en-GB" sz="6000" i="1" dirty="0" smtClean="0"/>
              <a:t>Good Essay Writing</a:t>
            </a:r>
            <a:endParaRPr lang="en-GB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6000" dirty="0" smtClean="0"/>
              <a:t>Rose, J. (2007) </a:t>
            </a:r>
            <a:r>
              <a:rPr lang="en-GB" sz="6000" i="1" dirty="0" smtClean="0"/>
              <a:t>The Mature Students Guide to Writing</a:t>
            </a:r>
            <a:r>
              <a:rPr lang="en-GB" sz="6000" dirty="0" smtClean="0"/>
              <a:t> (2</a:t>
            </a:r>
            <a:r>
              <a:rPr lang="en-GB" sz="6000" baseline="30000" dirty="0" smtClean="0"/>
              <a:t>nd</a:t>
            </a:r>
            <a:r>
              <a:rPr lang="en-GB" sz="6000" dirty="0" smtClean="0"/>
              <a:t> edition) </a:t>
            </a:r>
          </a:p>
          <a:p>
            <a:pPr>
              <a:spcBef>
                <a:spcPts val="0"/>
              </a:spcBef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5200" y="0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Useful websites for academic writing </a:t>
            </a:r>
            <a:r>
              <a:rPr lang="en-GB" sz="4900" dirty="0" smtClean="0"/>
              <a:t/>
            </a:r>
            <a:br>
              <a:rPr lang="en-GB" sz="4900" dirty="0" smtClean="0"/>
            </a:br>
            <a:endParaRPr lang="en-GB" sz="49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63661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800" dirty="0" smtClean="0"/>
              <a:t>Get ahead Stay ahead interactive tutorials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900" dirty="0" smtClean="0">
                <a:hlinkClick r:id="rId3"/>
              </a:rPr>
              <a:t>http://www.bbk.ac.uk/mybirkbeck/get-ahead-stay-ahead/writing</a:t>
            </a: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900" dirty="0">
                <a:hlinkClick r:id="rId4"/>
              </a:rPr>
              <a:t>http://</a:t>
            </a:r>
            <a:r>
              <a:rPr lang="en-GB" sz="2900" dirty="0" smtClean="0">
                <a:hlinkClick r:id="rId4"/>
              </a:rPr>
              <a:t>www.bbk.ac.uk/mybirkbeck/get-ahead-stay ahead/writing/structuring_writing</a:t>
            </a:r>
            <a:r>
              <a:rPr lang="en-GB" sz="29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900" dirty="0">
                <a:hlinkClick r:id="rId5"/>
              </a:rPr>
              <a:t>http://</a:t>
            </a:r>
            <a:r>
              <a:rPr lang="en-US" sz="2900" dirty="0" smtClean="0">
                <a:hlinkClick r:id="rId5"/>
              </a:rPr>
              <a:t>www.bbk.ac.uk/mybirkbeck/get-ahead-stay-ahead/writing/referencing</a:t>
            </a:r>
            <a:endParaRPr lang="en-US" sz="29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800" dirty="0" smtClean="0"/>
              <a:t>Website supporting the Palgrave study skills books</a:t>
            </a:r>
            <a:endParaRPr lang="en-GB" sz="3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900" u="sng" dirty="0"/>
              <a:t>https://he.palgrave.com/studentstudyskills/page/Writing-and-Referencing</a:t>
            </a:r>
            <a:r>
              <a:rPr lang="en-US" sz="2900" u="sng" dirty="0" smtClean="0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Useful listening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900" dirty="0">
                <a:hlinkClick r:id="rId6"/>
              </a:rPr>
              <a:t>https://</a:t>
            </a:r>
            <a:r>
              <a:rPr lang="en-GB" sz="2900" dirty="0" smtClean="0">
                <a:hlinkClick r:id="rId6"/>
              </a:rPr>
              <a:t>he.palgrave.com/studentstudyskills/resources/images/Write%20it%2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900" dirty="0" smtClean="0">
                <a:hlinkClick r:id="rId6"/>
              </a:rPr>
              <a:t>0Right_Tricks%20of</a:t>
            </a:r>
            <a:r>
              <a:rPr lang="en-GB" sz="2900" dirty="0" smtClean="0"/>
              <a:t>%20the%20Trade%20edited%20v2.mp3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900" dirty="0">
                <a:hlinkClick r:id="rId7"/>
              </a:rPr>
              <a:t>https://</a:t>
            </a:r>
            <a:r>
              <a:rPr lang="en-GB" sz="2900" dirty="0" smtClean="0">
                <a:hlinkClick r:id="rId7"/>
              </a:rPr>
              <a:t>he.palgrave.com/studentstudyskills/resources/images/referencing.mp3</a:t>
            </a: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1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3400" dirty="0"/>
              <a:t>OU - range of help with academic skills, including </a:t>
            </a:r>
            <a:r>
              <a:rPr lang="en-GB" sz="3400" dirty="0" smtClean="0"/>
              <a:t>writing </a:t>
            </a:r>
            <a:endParaRPr lang="en-GB" sz="3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800" dirty="0">
                <a:hlinkClick r:id=""/>
              </a:rPr>
              <a:t>http://</a:t>
            </a:r>
            <a:r>
              <a:rPr lang="en-GB" sz="2800" dirty="0" smtClean="0">
                <a:hlinkClick r:id=""/>
              </a:rPr>
              <a:t>www2.open.ac.uk/students/skillsforstudy/postgraduate-study-skills.php</a:t>
            </a:r>
            <a:r>
              <a:rPr lang="en-GB" sz="2800" dirty="0" smtClean="0"/>
              <a:t> </a:t>
            </a:r>
            <a:endParaRPr lang="en-GB" sz="28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sz="14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3400" dirty="0"/>
              <a:t>Royal Literary Fund - help with dissertation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800" dirty="0">
                <a:hlinkClick r:id="rId8"/>
              </a:rPr>
              <a:t>http://www.rlf.org.uk/resources/introduction-dissertation/</a:t>
            </a:r>
            <a:r>
              <a:rPr lang="en-GB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600" dirty="0" smtClean="0"/>
              <a:t> 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900" b="1" dirty="0" smtClean="0"/>
              <a:t>Why </a:t>
            </a:r>
            <a:r>
              <a:rPr lang="en-GB" sz="4900" b="1" dirty="0"/>
              <a:t>do you think writing gives students the most anxiety?</a:t>
            </a:r>
            <a:br>
              <a:rPr lang="en-GB" sz="4900" b="1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36" y="1916832"/>
            <a:ext cx="8517632" cy="532859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GB" dirty="0" smtClean="0"/>
              <a:t>They have not written an essay in a long time.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AutoNum type="alphaUcPeriod" startAt="2"/>
            </a:pPr>
            <a:r>
              <a:rPr lang="en-GB" dirty="0" smtClean="0"/>
              <a:t>They do not know what an academic essay looks like.</a:t>
            </a:r>
          </a:p>
          <a:p>
            <a:pPr marL="514350" indent="-514350">
              <a:spcBef>
                <a:spcPts val="0"/>
              </a:spcBef>
              <a:buAutoNum type="alphaUcPeriod" startAt="2"/>
            </a:pPr>
            <a:endParaRPr lang="en-GB" sz="1000" dirty="0"/>
          </a:p>
          <a:p>
            <a:pPr marL="514350" indent="-514350">
              <a:spcBef>
                <a:spcPts val="0"/>
              </a:spcBef>
              <a:buAutoNum type="alphaUcPeriod" startAt="2"/>
            </a:pPr>
            <a:r>
              <a:rPr lang="en-GB" dirty="0" smtClean="0"/>
              <a:t>They miss deadlines as a result of poor time management.</a:t>
            </a:r>
          </a:p>
          <a:p>
            <a:pPr marL="514350" indent="-514350">
              <a:spcBef>
                <a:spcPts val="0"/>
              </a:spcBef>
              <a:buAutoNum type="alphaUcPeriod" startAt="2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AutoNum type="alphaUcPeriod" startAt="2"/>
            </a:pPr>
            <a:r>
              <a:rPr lang="en-GB" dirty="0" smtClean="0"/>
              <a:t>They have no idea what is meant by an academic writing style.</a:t>
            </a:r>
          </a:p>
          <a:p>
            <a:pPr marL="514350" indent="-514350">
              <a:spcBef>
                <a:spcPts val="0"/>
              </a:spcBef>
              <a:buAutoNum type="alphaUcPeriod" startAt="2"/>
            </a:pPr>
            <a:endParaRPr lang="en-GB" sz="1000" dirty="0" smtClean="0"/>
          </a:p>
          <a:p>
            <a:pPr marL="514350" indent="-514350" algn="ctr">
              <a:spcBef>
                <a:spcPts val="0"/>
              </a:spcBef>
              <a:buNone/>
            </a:pPr>
            <a:r>
              <a:rPr lang="en-GB" b="1" dirty="0" smtClean="0"/>
              <a:t>Answer:  A, B, C and 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666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5960"/>
            <a:ext cx="8229600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Importance of writing the </a:t>
            </a:r>
            <a:r>
              <a:rPr lang="en-GB" dirty="0"/>
              <a:t>way ‘they’ </a:t>
            </a:r>
            <a:r>
              <a:rPr lang="en-GB" dirty="0" smtClean="0"/>
              <a:t>want</a:t>
            </a:r>
            <a:endParaRPr lang="en-GB" dirty="0"/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is the ‘proper way’?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conventions of academic writing 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writing process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Writing an essay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analysing the question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-	writing introductory, main body and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	concluding paragraphs</a:t>
            </a:r>
          </a:p>
          <a:p>
            <a:pPr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 smtClean="0"/>
              <a:t>Writing a dissertation 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092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Importance of writing the way ‘they’ want? </a:t>
            </a:r>
            <a:r>
              <a:rPr lang="en-GB" sz="3600" dirty="0" smtClean="0"/>
              <a:t>(Northedge, 2007: 246)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40313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Deepens your learning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Develops your writing skills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Doing yourself justice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Enables the reader to understand your point of view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Strengthens your powers of self-expression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Major medium through which your progress is assessed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928992" cy="1143000"/>
          </a:xfrm>
        </p:spPr>
        <p:txBody>
          <a:bodyPr>
            <a:noAutofit/>
          </a:bodyPr>
          <a:lstStyle/>
          <a:p>
            <a:r>
              <a:rPr lang="en-GB" b="1" dirty="0"/>
              <a:t>I</a:t>
            </a:r>
            <a:r>
              <a:rPr lang="en-GB" b="1" dirty="0" smtClean="0"/>
              <a:t>mportance of academic writing for PG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2204864"/>
            <a:ext cx="8496944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700" dirty="0" smtClean="0"/>
              <a:t>Postgraduate students are required to be independent, critical thinkers, and expected to contribute to the field of study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700" dirty="0" smtClean="0"/>
              <a:t>This influences postgraduate writing in 4 ways: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700" dirty="0" smtClean="0"/>
              <a:t>1. critical thinking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700" dirty="0" smtClean="0"/>
              <a:t>2. research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700" dirty="0" smtClean="0"/>
              <a:t>3. academic integrity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700" dirty="0" smtClean="0"/>
              <a:t>4. academic style</a:t>
            </a:r>
          </a:p>
          <a:p>
            <a:pPr>
              <a:lnSpc>
                <a:spcPct val="12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79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Critical thinking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517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Think independently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Provide original perspective on previous research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Make connections between ideas/between your work and other research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463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Become aware of the current knowledge in your field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</a:t>
            </a:r>
            <a:r>
              <a:rPr lang="en-GB" sz="3000" dirty="0" smtClean="0"/>
              <a:t>- deep and breadth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dirty="0" smtClean="0"/>
              <a:t>	- synthesise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dirty="0" smtClean="0"/>
              <a:t>	- literature review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Expected to contribute personally to the knowledge in your field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</a:t>
            </a:r>
            <a:r>
              <a:rPr lang="en-GB" sz="3000" dirty="0" smtClean="0"/>
              <a:t>- creative thinking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dirty="0" smtClean="0"/>
              <a:t>	- presenting information in a new way, applying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previous research to new problems, proving a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dirty="0" smtClean="0"/>
              <a:t>       thesis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4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Academic integrity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Give credit for intellectual property that you borrow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 paraphrasing, summarising, quotes,    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  referencing 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Be familiar with intellectual property rights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 opportunities to produce original work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Be aware of research ethics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2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What is academic English?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en-GB" sz="51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5536" y="1700808"/>
            <a:ext cx="8424936" cy="59769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GB" dirty="0" smtClean="0"/>
              <a:t>What makes spoken or written English ‘academic’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is </a:t>
            </a:r>
            <a:r>
              <a:rPr lang="en-GB" b="1" dirty="0" smtClean="0"/>
              <a:t>not</a:t>
            </a:r>
            <a:r>
              <a:rPr lang="en-GB" dirty="0" smtClean="0"/>
              <a:t> the ideas, but the way the ideas are: </a:t>
            </a:r>
          </a:p>
          <a:p>
            <a:pPr>
              <a:spcBef>
                <a:spcPct val="0"/>
              </a:spcBef>
              <a:buNone/>
            </a:pPr>
            <a:endParaRPr lang="en-GB" sz="2000" b="1" dirty="0" smtClean="0"/>
          </a:p>
          <a:p>
            <a:pPr>
              <a:spcBef>
                <a:spcPct val="0"/>
              </a:spcBef>
              <a:buNone/>
            </a:pPr>
            <a:r>
              <a:rPr lang="en-GB" b="1" dirty="0" smtClean="0"/>
              <a:t>presented </a:t>
            </a:r>
            <a:r>
              <a:rPr lang="en-GB" dirty="0" smtClean="0"/>
              <a:t>- in a logical order, with evidence to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support them,  objectively</a:t>
            </a:r>
          </a:p>
          <a:p>
            <a:pPr>
              <a:spcBef>
                <a:spcPct val="0"/>
              </a:spcBef>
              <a:buNone/>
            </a:pPr>
            <a:endParaRPr lang="en-GB" sz="2000" dirty="0" smtClean="0"/>
          </a:p>
          <a:p>
            <a:pPr>
              <a:spcBef>
                <a:spcPct val="0"/>
              </a:spcBef>
              <a:buNone/>
            </a:pPr>
            <a:r>
              <a:rPr lang="en-GB" b="1" dirty="0" smtClean="0"/>
              <a:t>expressed</a:t>
            </a:r>
            <a:r>
              <a:rPr lang="en-GB" dirty="0" smtClean="0"/>
              <a:t> - using formal language, using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specialist vocabulary, using words and phrases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that are expected in writing at university</a:t>
            </a:r>
          </a:p>
          <a:p>
            <a:pPr>
              <a:spcBef>
                <a:spcPct val="0"/>
              </a:spcBef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1346</Words>
  <Application>Microsoft Office PowerPoint</Application>
  <PresentationFormat>On-screen Show (4:3)</PresentationFormat>
  <Paragraphs>323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 Theme</vt:lpstr>
      <vt:lpstr>Presentation</vt:lpstr>
      <vt:lpstr>PowerPoint Presentation</vt:lpstr>
      <vt:lpstr>Aims</vt:lpstr>
      <vt:lpstr>  Why do you think writing gives students the most anxiety?  </vt:lpstr>
      <vt:lpstr>Importance of writing the way ‘they’ want? (Northedge, 2007: 246)</vt:lpstr>
      <vt:lpstr>Importance of academic writing for PG study</vt:lpstr>
      <vt:lpstr>Critical thinking</vt:lpstr>
      <vt:lpstr>Research</vt:lpstr>
      <vt:lpstr>Academic integrity</vt:lpstr>
      <vt:lpstr>What is academic English?</vt:lpstr>
      <vt:lpstr>Formality</vt:lpstr>
      <vt:lpstr>Formality - example</vt:lpstr>
      <vt:lpstr>Objectivity</vt:lpstr>
      <vt:lpstr>Objectivity - example</vt:lpstr>
      <vt:lpstr>Be explicit and precise (1)</vt:lpstr>
      <vt:lpstr>Be explicit and precise (2)</vt:lpstr>
      <vt:lpstr>Be explicit and precise - example</vt:lpstr>
      <vt:lpstr>Hedging</vt:lpstr>
      <vt:lpstr>Hedging - example</vt:lpstr>
      <vt:lpstr>Stages of essay writing  Cottrell (2008: 176-177)</vt:lpstr>
      <vt:lpstr>A ‘good’ essay ...</vt:lpstr>
      <vt:lpstr>Understanding the question</vt:lpstr>
      <vt:lpstr>Writing introductory paragraphs</vt:lpstr>
      <vt:lpstr>Thesis statement </vt:lpstr>
      <vt:lpstr>Writing main body paragraphs</vt:lpstr>
      <vt:lpstr>Writing concluding paragraphs</vt:lpstr>
      <vt:lpstr>PowerPoint Presentation</vt:lpstr>
      <vt:lpstr>Dissertation structure</vt:lpstr>
      <vt:lpstr>Useful reading for academic writing</vt:lpstr>
      <vt:lpstr> Useful websites for academic writing  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284</cp:revision>
  <dcterms:created xsi:type="dcterms:W3CDTF">2013-08-19T11:07:21Z</dcterms:created>
  <dcterms:modified xsi:type="dcterms:W3CDTF">2016-09-25T18:20:29Z</dcterms:modified>
</cp:coreProperties>
</file>