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5" r:id="rId2"/>
    <p:sldId id="258" r:id="rId3"/>
    <p:sldId id="293" r:id="rId4"/>
    <p:sldId id="285" r:id="rId5"/>
    <p:sldId id="291" r:id="rId6"/>
    <p:sldId id="278" r:id="rId7"/>
    <p:sldId id="296" r:id="rId8"/>
    <p:sldId id="288" r:id="rId9"/>
    <p:sldId id="282" r:id="rId10"/>
    <p:sldId id="276" r:id="rId11"/>
    <p:sldId id="273" r:id="rId12"/>
    <p:sldId id="280" r:id="rId13"/>
    <p:sldId id="289" r:id="rId14"/>
    <p:sldId id="298" r:id="rId15"/>
    <p:sldId id="292" r:id="rId16"/>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E81AD5C5-DE32-4CC9-9A8F-410D90F748D2}" type="datetimeFigureOut">
              <a:rPr lang="en-GB" smtClean="0"/>
              <a:t>30/08/2016</a:t>
            </a:fld>
            <a:endParaRPr lang="en-GB" dirty="0"/>
          </a:p>
        </p:txBody>
      </p:sp>
      <p:sp>
        <p:nvSpPr>
          <p:cNvPr id="4" name="Footer Placeholder 3"/>
          <p:cNvSpPr>
            <a:spLocks noGrp="1"/>
          </p:cNvSpPr>
          <p:nvPr>
            <p:ph type="ftr" sz="quarter" idx="2"/>
          </p:nvPr>
        </p:nvSpPr>
        <p:spPr>
          <a:xfrm>
            <a:off x="0" y="9172575"/>
            <a:ext cx="2979738" cy="4826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1440" tIns="45720" rIns="91440" bIns="45720" rtlCol="0" anchor="b"/>
          <a:lstStyle>
            <a:lvl1pPr algn="r">
              <a:defRPr sz="1200"/>
            </a:lvl1pPr>
          </a:lstStyle>
          <a:p>
            <a:fld id="{84AE7C01-06F3-4962-B247-65F7B1A6F2D1}" type="slidenum">
              <a:rPr lang="en-GB" smtClean="0"/>
              <a:t>‹#›</a:t>
            </a:fld>
            <a:endParaRPr lang="en-GB" dirty="0"/>
          </a:p>
        </p:txBody>
      </p:sp>
    </p:spTree>
    <p:extLst>
      <p:ext uri="{BB962C8B-B14F-4D97-AF65-F5344CB8AC3E}">
        <p14:creationId xmlns:p14="http://schemas.microsoft.com/office/powerpoint/2010/main" val="3683245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dirty="0"/>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E1D4628C-2623-4329-AB7C-736C6497626B}" type="datetimeFigureOut">
              <a:rPr lang="en-GB" smtClean="0"/>
              <a:pPr/>
              <a:t>30/08/2016</a:t>
            </a:fld>
            <a:endParaRPr lang="en-GB" dirty="0"/>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GB" dirty="0"/>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ECC8AA5E-EB0B-452F-837C-8D343CE99300}" type="slidenum">
              <a:rPr lang="en-GB" smtClean="0"/>
              <a:pPr/>
              <a:t>‹#›</a:t>
            </a:fld>
            <a:endParaRPr lang="en-GB" dirty="0"/>
          </a:p>
        </p:txBody>
      </p:sp>
    </p:spTree>
    <p:extLst>
      <p:ext uri="{BB962C8B-B14F-4D97-AF65-F5344CB8AC3E}">
        <p14:creationId xmlns:p14="http://schemas.microsoft.com/office/powerpoint/2010/main" val="13038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C8AA5E-EB0B-452F-837C-8D343CE99300}" type="slidenum">
              <a:rPr lang="en-GB" smtClean="0"/>
              <a:pPr/>
              <a:t>2</a:t>
            </a:fld>
            <a:endParaRPr lang="en-GB" dirty="0"/>
          </a:p>
        </p:txBody>
      </p:sp>
    </p:spTree>
    <p:extLst>
      <p:ext uri="{BB962C8B-B14F-4D97-AF65-F5344CB8AC3E}">
        <p14:creationId xmlns:p14="http://schemas.microsoft.com/office/powerpoint/2010/main" val="144441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11273-495C-46D1-9A44-3A747A6BB9B4}" type="slidenum">
              <a:rPr lang="en-GB" smtClean="0"/>
              <a:pPr/>
              <a:t>6</a:t>
            </a:fld>
            <a:endParaRPr lang="en-GB" dirty="0" smtClean="0"/>
          </a:p>
        </p:txBody>
      </p:sp>
    </p:spTree>
    <p:extLst>
      <p:ext uri="{BB962C8B-B14F-4D97-AF65-F5344CB8AC3E}">
        <p14:creationId xmlns:p14="http://schemas.microsoft.com/office/powerpoint/2010/main" val="244370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49D18F-6F78-40BB-978D-C4FE52DD7BFC}" type="slidenum">
              <a:rPr lang="en-US" smtClean="0"/>
              <a:pPr/>
              <a:t>10</a:t>
            </a:fld>
            <a:endParaRPr lang="en-US" dirty="0" smtClean="0"/>
          </a:p>
        </p:txBody>
      </p:sp>
    </p:spTree>
    <p:extLst>
      <p:ext uri="{BB962C8B-B14F-4D97-AF65-F5344CB8AC3E}">
        <p14:creationId xmlns:p14="http://schemas.microsoft.com/office/powerpoint/2010/main" val="368138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C8AA5E-EB0B-452F-837C-8D343CE99300}" type="slidenum">
              <a:rPr lang="en-GB" smtClean="0"/>
              <a:pPr/>
              <a:t>11</a:t>
            </a:fld>
            <a:endParaRPr lang="en-GB" dirty="0"/>
          </a:p>
        </p:txBody>
      </p:sp>
    </p:spTree>
    <p:extLst>
      <p:ext uri="{BB962C8B-B14F-4D97-AF65-F5344CB8AC3E}">
        <p14:creationId xmlns:p14="http://schemas.microsoft.com/office/powerpoint/2010/main" val="21082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8C7ECC-C831-48C9-A4D8-31D4C2AB2AB3}" type="slidenum">
              <a:rPr lang="en-US" smtClean="0"/>
              <a:pPr/>
              <a:t>12</a:t>
            </a:fld>
            <a:endParaRPr lang="en-US" dirty="0" smtClean="0"/>
          </a:p>
        </p:txBody>
      </p:sp>
    </p:spTree>
    <p:extLst>
      <p:ext uri="{BB962C8B-B14F-4D97-AF65-F5344CB8AC3E}">
        <p14:creationId xmlns:p14="http://schemas.microsoft.com/office/powerpoint/2010/main" val="200867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CC8AA5E-EB0B-452F-837C-8D343CE99300}" type="slidenum">
              <a:rPr lang="en-GB" smtClean="0"/>
              <a:pPr/>
              <a:t>15</a:t>
            </a:fld>
            <a:endParaRPr lang="en-GB" dirty="0"/>
          </a:p>
        </p:txBody>
      </p:sp>
    </p:spTree>
    <p:extLst>
      <p:ext uri="{BB962C8B-B14F-4D97-AF65-F5344CB8AC3E}">
        <p14:creationId xmlns:p14="http://schemas.microsoft.com/office/powerpoint/2010/main" val="407422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726CD-3F68-4E6A-B05A-04173578BC03}" type="datetimeFigureOut">
              <a:rPr lang="en-GB" smtClean="0"/>
              <a:pPr/>
              <a:t>30/08/2016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34B502B-F8B5-4A10-8D13-3AF96FC46D9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726CD-3F68-4E6A-B05A-04173578BC03}" type="datetimeFigureOut">
              <a:rPr lang="en-GB" smtClean="0"/>
              <a:pPr/>
              <a:t>30/08/2016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B502B-F8B5-4A10-8D13-3AF96FC46D9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mailto:s.steinke@bbk.ac.uk"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1280523410"/>
              </p:ext>
            </p:extLst>
          </p:nvPr>
        </p:nvGraphicFramePr>
        <p:xfrm>
          <a:off x="251520" y="332656"/>
          <a:ext cx="8748464" cy="6120680"/>
        </p:xfrm>
        <a:graphic>
          <a:graphicData uri="http://schemas.openxmlformats.org/presentationml/2006/ole">
            <mc:AlternateContent xmlns:mc="http://schemas.openxmlformats.org/markup-compatibility/2006">
              <mc:Choice xmlns:v="urn:schemas-microsoft-com:vml" Requires="v">
                <p:oleObj spid="_x0000_s2111" name="Presentation" r:id="rId3" imgW="4569051" imgH="3425913" progId="PowerPoint.Show.8">
                  <p:embed/>
                </p:oleObj>
              </mc:Choice>
              <mc:Fallback>
                <p:oleObj name="Presentation" r:id="rId3" imgW="4569051" imgH="3425913" progId="PowerPoint.Show.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8748464" cy="6120680"/>
                      </a:xfrm>
                      <a:prstGeom prst="rect">
                        <a:avLst/>
                      </a:prstGeom>
                      <a:noFill/>
                      <a:ln>
                        <a:noFill/>
                      </a:ln>
                      <a:effectLst/>
                      <a:extLst/>
                    </p:spPr>
                  </p:pic>
                </p:oleObj>
              </mc:Fallback>
            </mc:AlternateContent>
          </a:graphicData>
        </a:graphic>
      </p:graphicFrame>
      <p:sp>
        <p:nvSpPr>
          <p:cNvPr id="5" name="Rectangle 4"/>
          <p:cNvSpPr/>
          <p:nvPr/>
        </p:nvSpPr>
        <p:spPr>
          <a:xfrm>
            <a:off x="539552" y="1268760"/>
            <a:ext cx="8460432" cy="1200329"/>
          </a:xfrm>
          <a:prstGeom prst="rect">
            <a:avLst/>
          </a:prstGeom>
        </p:spPr>
        <p:txBody>
          <a:bodyPr wrap="square">
            <a:spAutoFit/>
          </a:bodyPr>
          <a:lstStyle/>
          <a:p>
            <a:r>
              <a:rPr lang="en-GB" sz="4000" dirty="0" smtClean="0">
                <a:solidFill>
                  <a:schemeClr val="tx2">
                    <a:lumMod val="60000"/>
                    <a:lumOff val="40000"/>
                  </a:schemeClr>
                </a:solidFill>
              </a:rPr>
              <a:t>GET AHEAD</a:t>
            </a:r>
            <a:r>
              <a:rPr lang="en-GB" dirty="0" smtClean="0">
                <a:solidFill>
                  <a:schemeClr val="tx2">
                    <a:lumMod val="60000"/>
                    <a:lumOff val="40000"/>
                  </a:schemeClr>
                </a:solidFill>
              </a:rPr>
              <a:t/>
            </a:r>
            <a:br>
              <a:rPr lang="en-GB" dirty="0" smtClean="0">
                <a:solidFill>
                  <a:schemeClr val="tx2">
                    <a:lumMod val="60000"/>
                    <a:lumOff val="40000"/>
                  </a:schemeClr>
                </a:solidFill>
              </a:rPr>
            </a:br>
            <a:r>
              <a:rPr lang="en-GB" sz="3200" dirty="0" smtClean="0">
                <a:solidFill>
                  <a:schemeClr val="tx2">
                    <a:lumMod val="60000"/>
                    <a:lumOff val="40000"/>
                  </a:schemeClr>
                </a:solidFill>
              </a:rPr>
              <a:t>UNDERGRADUATE SUMMER PROGRAMME 2016</a:t>
            </a:r>
            <a:endParaRPr lang="en-GB" sz="3200" dirty="0">
              <a:solidFill>
                <a:schemeClr val="tx2">
                  <a:lumMod val="60000"/>
                  <a:lumOff val="40000"/>
                </a:schemeClr>
              </a:solidFill>
            </a:endParaRPr>
          </a:p>
        </p:txBody>
      </p:sp>
      <p:sp>
        <p:nvSpPr>
          <p:cNvPr id="6" name="Rectangle 5"/>
          <p:cNvSpPr/>
          <p:nvPr/>
        </p:nvSpPr>
        <p:spPr>
          <a:xfrm>
            <a:off x="89756" y="2707760"/>
            <a:ext cx="8892480" cy="769441"/>
          </a:xfrm>
          <a:prstGeom prst="rect">
            <a:avLst/>
          </a:prstGeom>
        </p:spPr>
        <p:txBody>
          <a:bodyPr wrap="square">
            <a:spAutoFit/>
          </a:bodyPr>
          <a:lstStyle/>
          <a:p>
            <a:pPr algn="ctr"/>
            <a:r>
              <a:rPr lang="en-GB" sz="4400" b="1" dirty="0" smtClean="0"/>
              <a:t>Get Ahead in your first year</a:t>
            </a:r>
            <a:endParaRPr lang="en-GB" sz="4400" dirty="0"/>
          </a:p>
        </p:txBody>
      </p:sp>
      <p:sp>
        <p:nvSpPr>
          <p:cNvPr id="7" name="Rectangle 6"/>
          <p:cNvSpPr/>
          <p:nvPr/>
        </p:nvSpPr>
        <p:spPr>
          <a:xfrm>
            <a:off x="2195736" y="4437112"/>
            <a:ext cx="4572000" cy="1323439"/>
          </a:xfrm>
          <a:prstGeom prst="rect">
            <a:avLst/>
          </a:prstGeom>
        </p:spPr>
        <p:txBody>
          <a:bodyPr>
            <a:spAutoFit/>
          </a:bodyPr>
          <a:lstStyle/>
          <a:p>
            <a:pPr algn="ctr"/>
            <a:r>
              <a:rPr lang="en-GB" sz="4000" b="1" dirty="0" smtClean="0"/>
              <a:t> </a:t>
            </a:r>
            <a:r>
              <a:rPr lang="en-GB" sz="4000" dirty="0" smtClean="0"/>
              <a:t>Sara Steinke</a:t>
            </a:r>
            <a:br>
              <a:rPr lang="en-GB" sz="4000" dirty="0" smtClean="0"/>
            </a:br>
            <a:r>
              <a:rPr lang="en-GB" sz="4000" dirty="0" smtClean="0">
                <a:hlinkClick r:id="rId5"/>
              </a:rPr>
              <a:t>s.steinke@bbk.ac.uk</a:t>
            </a:r>
            <a:r>
              <a:rPr lang="en-GB" sz="4000" u="sng" dirty="0" smtClean="0"/>
              <a:t> </a:t>
            </a:r>
            <a:endParaRPr lang="en-GB"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552" y="332656"/>
            <a:ext cx="8229600" cy="936625"/>
          </a:xfrm>
        </p:spPr>
        <p:txBody>
          <a:bodyPr>
            <a:normAutofit/>
          </a:bodyPr>
          <a:lstStyle/>
          <a:p>
            <a:pPr eaLnBrk="1" hangingPunct="1"/>
            <a:r>
              <a:rPr lang="en-GB" b="1" dirty="0" smtClean="0">
                <a:solidFill>
                  <a:srgbClr val="800000"/>
                </a:solidFill>
              </a:rPr>
              <a:t>Our </a:t>
            </a:r>
            <a:r>
              <a:rPr lang="en-GB" b="1" dirty="0" smtClean="0"/>
              <a:t>expectations</a:t>
            </a:r>
            <a:r>
              <a:rPr lang="en-GB" b="1" dirty="0" smtClean="0">
                <a:solidFill>
                  <a:srgbClr val="800000"/>
                </a:solidFill>
              </a:rPr>
              <a:t> </a:t>
            </a:r>
          </a:p>
        </p:txBody>
      </p:sp>
      <p:sp>
        <p:nvSpPr>
          <p:cNvPr id="5123" name="Rectangle 3"/>
          <p:cNvSpPr>
            <a:spLocks noGrp="1" noChangeArrowheads="1"/>
          </p:cNvSpPr>
          <p:nvPr>
            <p:ph type="body" idx="1"/>
          </p:nvPr>
        </p:nvSpPr>
        <p:spPr>
          <a:xfrm>
            <a:off x="467544" y="1340768"/>
            <a:ext cx="8229600" cy="5184576"/>
          </a:xfrm>
        </p:spPr>
        <p:txBody>
          <a:bodyPr>
            <a:normAutofit/>
          </a:bodyPr>
          <a:lstStyle/>
          <a:p>
            <a:pPr eaLnBrk="1" hangingPunct="1">
              <a:spcBef>
                <a:spcPts val="0"/>
              </a:spcBef>
            </a:pPr>
            <a:r>
              <a:rPr lang="en-GB" dirty="0" smtClean="0"/>
              <a:t>Attend lectures/seminars punctually</a:t>
            </a:r>
          </a:p>
          <a:p>
            <a:pPr eaLnBrk="1" hangingPunct="1">
              <a:spcBef>
                <a:spcPts val="0"/>
              </a:spcBef>
            </a:pPr>
            <a:r>
              <a:rPr lang="en-GB" dirty="0" smtClean="0"/>
              <a:t>Meet assessment deadlines </a:t>
            </a:r>
          </a:p>
          <a:p>
            <a:pPr eaLnBrk="1" hangingPunct="1">
              <a:spcBef>
                <a:spcPts val="0"/>
              </a:spcBef>
            </a:pPr>
            <a:r>
              <a:rPr lang="en-GB" dirty="0" smtClean="0"/>
              <a:t>Be prepared to work with other students</a:t>
            </a:r>
          </a:p>
          <a:p>
            <a:pPr eaLnBrk="1" hangingPunct="1">
              <a:spcBef>
                <a:spcPts val="0"/>
              </a:spcBef>
            </a:pPr>
            <a:r>
              <a:rPr lang="en-GB" dirty="0" smtClean="0"/>
              <a:t>Be prepared to </a:t>
            </a:r>
            <a:r>
              <a:rPr lang="en-GB" dirty="0"/>
              <a:t>p</a:t>
            </a:r>
            <a:r>
              <a:rPr lang="en-GB" dirty="0" smtClean="0"/>
              <a:t>articipate in seminars</a:t>
            </a:r>
          </a:p>
          <a:p>
            <a:pPr>
              <a:spcBef>
                <a:spcPts val="0"/>
              </a:spcBef>
            </a:pPr>
            <a:r>
              <a:rPr lang="en-GB" dirty="0" smtClean="0"/>
              <a:t>Take responsibility for your learning inside and outside the classroom; ask for help if you are experiencing difficulties</a:t>
            </a:r>
          </a:p>
          <a:p>
            <a:pPr eaLnBrk="1" hangingPunct="1">
              <a:spcBef>
                <a:spcPts val="0"/>
              </a:spcBef>
            </a:pPr>
            <a:r>
              <a:rPr lang="en-GB" dirty="0" smtClean="0"/>
              <a:t>Develop your topic knowledge - concepts, debates, specialised vocabulary </a:t>
            </a:r>
          </a:p>
          <a:p>
            <a:pPr eaLnBrk="1" hangingPunct="1">
              <a:spcBef>
                <a:spcPts val="0"/>
              </a:spcBef>
            </a:pPr>
            <a:r>
              <a:rPr lang="en-GB" dirty="0" smtClean="0"/>
              <a:t>Engage with academic skills</a:t>
            </a:r>
            <a:endParaRPr lang="en-GB" sz="1000" dirty="0" smtClean="0"/>
          </a:p>
          <a:p>
            <a:pPr eaLnBrk="1" hangingPunct="1">
              <a:spcBef>
                <a:spcPts val="0"/>
              </a:spcBef>
            </a:pPr>
            <a:endParaRPr lang="en-GB" sz="4400" dirty="0" smtClean="0">
              <a:latin typeface="Gill Sans MT" pitchFamily="34" charset="0"/>
            </a:endParaRPr>
          </a:p>
          <a:p>
            <a:pPr eaLnBrk="1" hangingPunct="1">
              <a:spcBef>
                <a:spcPts val="0"/>
              </a:spcBef>
            </a:pPr>
            <a:endParaRPr lang="en-GB" sz="4400" dirty="0" smtClean="0">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llthingsd.com/files/2012/07/10Questions.jpeg"/>
          <p:cNvPicPr>
            <a:picLocks noChangeAspect="1" noChangeArrowheads="1"/>
          </p:cNvPicPr>
          <p:nvPr/>
        </p:nvPicPr>
        <p:blipFill>
          <a:blip r:embed="rId3" cstate="print"/>
          <a:srcRect/>
          <a:stretch>
            <a:fillRect/>
          </a:stretch>
        </p:blipFill>
        <p:spPr bwMode="auto">
          <a:xfrm>
            <a:off x="1700212" y="2060848"/>
            <a:ext cx="5743575" cy="3819525"/>
          </a:xfrm>
          <a:prstGeom prst="rect">
            <a:avLst/>
          </a:prstGeom>
          <a:noFill/>
        </p:spPr>
      </p:pic>
      <p:sp>
        <p:nvSpPr>
          <p:cNvPr id="2" name="Title 1"/>
          <p:cNvSpPr>
            <a:spLocks noGrp="1"/>
          </p:cNvSpPr>
          <p:nvPr>
            <p:ph type="title"/>
          </p:nvPr>
        </p:nvSpPr>
        <p:spPr/>
        <p:txBody>
          <a:bodyPr/>
          <a:lstStyle/>
          <a:p>
            <a:r>
              <a:rPr lang="en-GB" b="1" dirty="0" smtClean="0"/>
              <a:t>What are your expectations?</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0072" y="188640"/>
            <a:ext cx="8229600" cy="936625"/>
          </a:xfrm>
        </p:spPr>
        <p:txBody>
          <a:bodyPr>
            <a:normAutofit/>
          </a:bodyPr>
          <a:lstStyle/>
          <a:p>
            <a:pPr eaLnBrk="1" hangingPunct="1"/>
            <a:r>
              <a:rPr lang="en-GB" b="1" dirty="0" smtClean="0">
                <a:solidFill>
                  <a:srgbClr val="800000"/>
                </a:solidFill>
              </a:rPr>
              <a:t>Accept new challenges</a:t>
            </a:r>
          </a:p>
        </p:txBody>
      </p:sp>
      <p:sp>
        <p:nvSpPr>
          <p:cNvPr id="14339" name="Rectangle 3"/>
          <p:cNvSpPr>
            <a:spLocks noGrp="1" noChangeArrowheads="1"/>
          </p:cNvSpPr>
          <p:nvPr>
            <p:ph type="body" idx="1"/>
          </p:nvPr>
        </p:nvSpPr>
        <p:spPr>
          <a:xfrm>
            <a:off x="490072" y="1150065"/>
            <a:ext cx="8229600" cy="5256584"/>
          </a:xfrm>
        </p:spPr>
        <p:txBody>
          <a:bodyPr>
            <a:noAutofit/>
          </a:bodyPr>
          <a:lstStyle/>
          <a:p>
            <a:pPr>
              <a:lnSpc>
                <a:spcPct val="150000"/>
              </a:lnSpc>
              <a:spcBef>
                <a:spcPts val="0"/>
              </a:spcBef>
              <a:buFontTx/>
              <a:buNone/>
            </a:pPr>
            <a:r>
              <a:rPr lang="en-GB" dirty="0" smtClean="0"/>
              <a:t> “The student is perforce (necessarily) required to venture into </a:t>
            </a:r>
            <a:r>
              <a:rPr lang="en-GB" b="1" dirty="0" smtClean="0"/>
              <a:t>new</a:t>
            </a:r>
            <a:r>
              <a:rPr lang="en-GB" dirty="0" smtClean="0"/>
              <a:t> places, </a:t>
            </a:r>
            <a:r>
              <a:rPr lang="en-GB" b="1" dirty="0" smtClean="0"/>
              <a:t>strange</a:t>
            </a:r>
            <a:r>
              <a:rPr lang="en-GB" dirty="0" smtClean="0"/>
              <a:t> places, </a:t>
            </a:r>
            <a:r>
              <a:rPr lang="en-GB" b="1" dirty="0" smtClean="0"/>
              <a:t>anxiety</a:t>
            </a:r>
            <a:r>
              <a:rPr lang="en-GB" dirty="0" smtClean="0"/>
              <a:t> provoking places. This is a part of the point of higher education. If there was no anxiety, it is difficult to believe that we could be in the presence of a higher education.”    (Barnett 2007: 147)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92" y="466408"/>
            <a:ext cx="8229600" cy="1143000"/>
          </a:xfrm>
        </p:spPr>
        <p:txBody>
          <a:bodyPr>
            <a:noAutofit/>
          </a:bodyPr>
          <a:lstStyle/>
          <a:p>
            <a:r>
              <a:rPr lang="en-GB" b="1" dirty="0"/>
              <a:t>Common feelings about studying  </a:t>
            </a:r>
            <a:r>
              <a:rPr lang="en-GB" b="1" dirty="0" smtClean="0"/>
              <a:t>-which </a:t>
            </a:r>
            <a:r>
              <a:rPr lang="en-GB" b="1" dirty="0"/>
              <a:t>apply to you? </a:t>
            </a:r>
            <a:br>
              <a:rPr lang="en-GB" b="1" dirty="0"/>
            </a:br>
            <a:endParaRPr lang="en-GB" dirty="0"/>
          </a:p>
        </p:txBody>
      </p:sp>
      <p:sp>
        <p:nvSpPr>
          <p:cNvPr id="3" name="Content Placeholder 2"/>
          <p:cNvSpPr>
            <a:spLocks noGrp="1"/>
          </p:cNvSpPr>
          <p:nvPr>
            <p:ph idx="1"/>
          </p:nvPr>
        </p:nvSpPr>
        <p:spPr>
          <a:xfrm>
            <a:off x="482392" y="1609056"/>
            <a:ext cx="8507288" cy="4525963"/>
          </a:xfrm>
        </p:spPr>
        <p:txBody>
          <a:bodyPr>
            <a:noAutofit/>
          </a:bodyPr>
          <a:lstStyle/>
          <a:p>
            <a:pPr marL="514350" indent="-514350">
              <a:spcBef>
                <a:spcPts val="0"/>
              </a:spcBef>
              <a:buAutoNum type="arabicPlain"/>
            </a:pPr>
            <a:r>
              <a:rPr lang="en-GB" dirty="0" smtClean="0"/>
              <a:t>I </a:t>
            </a:r>
            <a:r>
              <a:rPr lang="en-GB" dirty="0"/>
              <a:t>am not sure that I will be able to find </a:t>
            </a:r>
            <a:r>
              <a:rPr lang="en-GB" dirty="0" smtClean="0"/>
              <a:t>enough time </a:t>
            </a:r>
            <a:r>
              <a:rPr lang="en-GB" dirty="0"/>
              <a:t>for </a:t>
            </a:r>
            <a:r>
              <a:rPr lang="en-GB" dirty="0" smtClean="0"/>
              <a:t>study.</a:t>
            </a:r>
          </a:p>
          <a:p>
            <a:pPr marL="514350" indent="-514350">
              <a:spcBef>
                <a:spcPts val="0"/>
              </a:spcBef>
              <a:buAutoNum type="arabicPlain"/>
            </a:pPr>
            <a:endParaRPr lang="en-GB" sz="1000" dirty="0"/>
          </a:p>
          <a:p>
            <a:pPr marL="514350" indent="-514350" fontAlgn="t">
              <a:spcBef>
                <a:spcPts val="0"/>
              </a:spcBef>
              <a:buAutoNum type="arabicPlain" startAt="2"/>
            </a:pPr>
            <a:r>
              <a:rPr lang="en-GB" dirty="0" smtClean="0"/>
              <a:t>I </a:t>
            </a:r>
            <a:r>
              <a:rPr lang="en-GB" dirty="0"/>
              <a:t>am </a:t>
            </a:r>
            <a:r>
              <a:rPr lang="en-GB" dirty="0" smtClean="0"/>
              <a:t>worried about meeting deadlines.</a:t>
            </a:r>
          </a:p>
          <a:p>
            <a:pPr marL="514350" indent="-514350" fontAlgn="t">
              <a:spcBef>
                <a:spcPts val="0"/>
              </a:spcBef>
              <a:buAutoNum type="arabicPlain" startAt="2"/>
            </a:pPr>
            <a:endParaRPr lang="en-GB" sz="1000" dirty="0" smtClean="0"/>
          </a:p>
          <a:p>
            <a:pPr marL="514350" indent="-514350" fontAlgn="t">
              <a:spcBef>
                <a:spcPts val="0"/>
              </a:spcBef>
              <a:buAutoNum type="arabicPlain" startAt="2"/>
            </a:pPr>
            <a:r>
              <a:rPr lang="en-GB" dirty="0" smtClean="0"/>
              <a:t>I am looking </a:t>
            </a:r>
            <a:r>
              <a:rPr lang="en-GB" dirty="0"/>
              <a:t>forward to the challenge of </a:t>
            </a:r>
            <a:endParaRPr lang="en-GB" dirty="0" smtClean="0"/>
          </a:p>
          <a:p>
            <a:pPr marL="0" indent="0" fontAlgn="t">
              <a:spcBef>
                <a:spcPts val="0"/>
              </a:spcBef>
              <a:buNone/>
            </a:pPr>
            <a:r>
              <a:rPr lang="en-GB" dirty="0" smtClean="0"/>
              <a:t>      studying again and meeting new people.</a:t>
            </a:r>
          </a:p>
          <a:p>
            <a:pPr marL="0" indent="0" fontAlgn="t">
              <a:spcBef>
                <a:spcPts val="0"/>
              </a:spcBef>
              <a:buNone/>
            </a:pPr>
            <a:endParaRPr lang="en-GB" sz="1000" dirty="0"/>
          </a:p>
          <a:p>
            <a:pPr marL="0" indent="0" fontAlgn="t">
              <a:spcBef>
                <a:spcPts val="0"/>
              </a:spcBef>
              <a:buNone/>
            </a:pPr>
            <a:r>
              <a:rPr lang="en-GB" dirty="0" smtClean="0"/>
              <a:t>4    I </a:t>
            </a:r>
            <a:r>
              <a:rPr lang="en-GB" dirty="0"/>
              <a:t>have not written an essay for a long </a:t>
            </a:r>
            <a:r>
              <a:rPr lang="en-GB" dirty="0" smtClean="0"/>
              <a:t>time and  </a:t>
            </a:r>
          </a:p>
          <a:p>
            <a:pPr marL="0" indent="0" fontAlgn="t">
              <a:spcBef>
                <a:spcPts val="0"/>
              </a:spcBef>
              <a:buNone/>
            </a:pPr>
            <a:r>
              <a:rPr lang="en-GB" dirty="0" smtClean="0"/>
              <a:t>      am </a:t>
            </a:r>
            <a:r>
              <a:rPr lang="en-GB" dirty="0"/>
              <a:t>anxious about putting pen to </a:t>
            </a:r>
            <a:r>
              <a:rPr lang="en-GB" dirty="0" smtClean="0"/>
              <a:t>paper.</a:t>
            </a:r>
          </a:p>
          <a:p>
            <a:pPr marL="0" indent="0" fontAlgn="t">
              <a:spcBef>
                <a:spcPts val="0"/>
              </a:spcBef>
              <a:buNone/>
            </a:pPr>
            <a:endParaRPr lang="en-GB" sz="1000" dirty="0"/>
          </a:p>
          <a:p>
            <a:pPr marL="514350" indent="-514350" fontAlgn="t">
              <a:spcBef>
                <a:spcPts val="0"/>
              </a:spcBef>
              <a:buAutoNum type="arabicPlain" startAt="5"/>
            </a:pPr>
            <a:r>
              <a:rPr lang="en-GB" dirty="0" smtClean="0"/>
              <a:t>I </a:t>
            </a:r>
            <a:r>
              <a:rPr lang="en-GB" dirty="0"/>
              <a:t>am </a:t>
            </a:r>
            <a:r>
              <a:rPr lang="en-GB" dirty="0" smtClean="0"/>
              <a:t>concerned that I will find the work too difficult.</a:t>
            </a:r>
            <a:endParaRPr lang="en-GB" dirty="0"/>
          </a:p>
        </p:txBody>
      </p:sp>
    </p:spTree>
    <p:extLst>
      <p:ext uri="{BB962C8B-B14F-4D97-AF65-F5344CB8AC3E}">
        <p14:creationId xmlns:p14="http://schemas.microsoft.com/office/powerpoint/2010/main" val="2092151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8"/>
            <a:ext cx="8229600" cy="1143000"/>
          </a:xfrm>
        </p:spPr>
        <p:txBody>
          <a:bodyPr/>
          <a:lstStyle/>
          <a:p>
            <a:r>
              <a:rPr lang="en-GB" b="1" dirty="0" smtClean="0"/>
              <a:t>Think about the following</a:t>
            </a:r>
            <a:endParaRPr lang="en-GB" b="1" dirty="0"/>
          </a:p>
        </p:txBody>
      </p:sp>
      <p:sp>
        <p:nvSpPr>
          <p:cNvPr id="3" name="Content Placeholder 2"/>
          <p:cNvSpPr>
            <a:spLocks noGrp="1"/>
          </p:cNvSpPr>
          <p:nvPr>
            <p:ph idx="1"/>
          </p:nvPr>
        </p:nvSpPr>
        <p:spPr>
          <a:xfrm>
            <a:off x="460256" y="1175048"/>
            <a:ext cx="8229600" cy="5265712"/>
          </a:xfrm>
        </p:spPr>
        <p:txBody>
          <a:bodyPr>
            <a:normAutofit fontScale="92500"/>
          </a:bodyPr>
          <a:lstStyle/>
          <a:p>
            <a:pPr marL="0" indent="0">
              <a:spcBef>
                <a:spcPts val="0"/>
              </a:spcBef>
              <a:buNone/>
            </a:pPr>
            <a:r>
              <a:rPr lang="en-GB" sz="3500" dirty="0" smtClean="0"/>
              <a:t>What opportunities are their to turn your personal qualities into academic skills?</a:t>
            </a:r>
          </a:p>
          <a:p>
            <a:pPr marL="0" indent="0">
              <a:spcBef>
                <a:spcPts val="0"/>
              </a:spcBef>
              <a:buNone/>
            </a:pPr>
            <a:endParaRPr lang="en-GB" sz="1100" dirty="0" smtClean="0"/>
          </a:p>
          <a:p>
            <a:pPr marL="0" indent="0">
              <a:spcBef>
                <a:spcPts val="0"/>
              </a:spcBef>
              <a:buNone/>
            </a:pPr>
            <a:r>
              <a:rPr lang="en-GB" b="1" dirty="0" smtClean="0"/>
              <a:t>People</a:t>
            </a:r>
            <a:r>
              <a:rPr lang="en-GB" dirty="0"/>
              <a:t> </a:t>
            </a:r>
            <a:r>
              <a:rPr lang="en-GB" dirty="0"/>
              <a:t>-</a:t>
            </a:r>
            <a:r>
              <a:rPr lang="en-GB" dirty="0" smtClean="0"/>
              <a:t> </a:t>
            </a:r>
            <a:r>
              <a:rPr lang="en-GB" dirty="0" smtClean="0"/>
              <a:t>eg</a:t>
            </a:r>
            <a:r>
              <a:rPr lang="en-GB" dirty="0" smtClean="0"/>
              <a:t> ability </a:t>
            </a:r>
            <a:r>
              <a:rPr lang="en-GB" dirty="0"/>
              <a:t>to get on </a:t>
            </a:r>
            <a:r>
              <a:rPr lang="en-GB" dirty="0" smtClean="0"/>
              <a:t>with </a:t>
            </a:r>
            <a:r>
              <a:rPr lang="en-GB" dirty="0"/>
              <a:t>people from different </a:t>
            </a:r>
            <a:r>
              <a:rPr lang="en-GB" dirty="0" smtClean="0"/>
              <a:t>backgrounds; teamwork; ability </a:t>
            </a:r>
            <a:r>
              <a:rPr lang="en-GB" dirty="0"/>
              <a:t>to see and understand other people’s points of </a:t>
            </a:r>
            <a:r>
              <a:rPr lang="en-GB" dirty="0" smtClean="0"/>
              <a:t>view</a:t>
            </a:r>
          </a:p>
          <a:p>
            <a:pPr marL="0" indent="0">
              <a:spcBef>
                <a:spcPts val="0"/>
              </a:spcBef>
              <a:buNone/>
            </a:pPr>
            <a:endParaRPr lang="en-GB" sz="1100" dirty="0" smtClean="0"/>
          </a:p>
          <a:p>
            <a:pPr marL="0" indent="0">
              <a:spcBef>
                <a:spcPts val="0"/>
              </a:spcBef>
              <a:buNone/>
            </a:pPr>
            <a:r>
              <a:rPr lang="en-GB" b="1" dirty="0" smtClean="0"/>
              <a:t>Activities </a:t>
            </a:r>
            <a:r>
              <a:rPr lang="en-GB" dirty="0"/>
              <a:t>-</a:t>
            </a:r>
            <a:r>
              <a:rPr lang="en-GB" dirty="0" smtClean="0"/>
              <a:t> </a:t>
            </a:r>
            <a:r>
              <a:rPr lang="en-GB" dirty="0" smtClean="0"/>
              <a:t>eg</a:t>
            </a:r>
            <a:r>
              <a:rPr lang="en-GB" dirty="0" smtClean="0"/>
              <a:t> managing </a:t>
            </a:r>
            <a:r>
              <a:rPr lang="en-GB" dirty="0"/>
              <a:t>change </a:t>
            </a:r>
            <a:r>
              <a:rPr lang="en-GB" dirty="0" smtClean="0"/>
              <a:t>and transition; setting priorities; organising </a:t>
            </a:r>
            <a:r>
              <a:rPr lang="en-GB" dirty="0"/>
              <a:t>work </a:t>
            </a:r>
            <a:r>
              <a:rPr lang="en-GB" dirty="0" smtClean="0"/>
              <a:t>to meet deadlines</a:t>
            </a:r>
          </a:p>
          <a:p>
            <a:pPr marL="0" indent="0">
              <a:spcBef>
                <a:spcPts val="0"/>
              </a:spcBef>
              <a:buNone/>
            </a:pPr>
            <a:endParaRPr lang="en-GB" sz="1100" dirty="0" smtClean="0"/>
          </a:p>
          <a:p>
            <a:pPr marL="0" indent="0">
              <a:spcBef>
                <a:spcPts val="0"/>
              </a:spcBef>
              <a:buNone/>
            </a:pPr>
            <a:r>
              <a:rPr lang="en-GB" b="1" dirty="0"/>
              <a:t>Personal </a:t>
            </a:r>
            <a:r>
              <a:rPr lang="en-GB" b="1" dirty="0" smtClean="0"/>
              <a:t>qualities </a:t>
            </a:r>
            <a:r>
              <a:rPr lang="en-GB" dirty="0"/>
              <a:t>-</a:t>
            </a:r>
            <a:r>
              <a:rPr lang="en-GB" dirty="0" smtClean="0"/>
              <a:t> </a:t>
            </a:r>
            <a:r>
              <a:rPr lang="en-GB" dirty="0" smtClean="0"/>
              <a:t>eg</a:t>
            </a:r>
            <a:r>
              <a:rPr lang="en-GB" dirty="0" smtClean="0"/>
              <a:t> ability </a:t>
            </a:r>
            <a:r>
              <a:rPr lang="en-GB" dirty="0"/>
              <a:t>to </a:t>
            </a:r>
            <a:r>
              <a:rPr lang="en-GB" dirty="0" smtClean="0"/>
              <a:t>recognise your </a:t>
            </a:r>
            <a:r>
              <a:rPr lang="en-GB" dirty="0"/>
              <a:t>own </a:t>
            </a:r>
            <a:r>
              <a:rPr lang="en-GB" dirty="0" smtClean="0"/>
              <a:t>needs </a:t>
            </a:r>
            <a:r>
              <a:rPr lang="en-GB" dirty="0"/>
              <a:t>and ask </a:t>
            </a:r>
            <a:r>
              <a:rPr lang="en-GB" dirty="0" smtClean="0"/>
              <a:t>for help; ability </a:t>
            </a:r>
            <a:r>
              <a:rPr lang="en-GB" dirty="0"/>
              <a:t>to set </a:t>
            </a:r>
            <a:r>
              <a:rPr lang="en-GB" dirty="0" smtClean="0"/>
              <a:t>your own goals; maintaining </a:t>
            </a:r>
            <a:r>
              <a:rPr lang="en-GB" dirty="0"/>
              <a:t>a </a:t>
            </a:r>
            <a:r>
              <a:rPr lang="en-GB" dirty="0" smtClean="0"/>
              <a:t>high level </a:t>
            </a:r>
            <a:r>
              <a:rPr lang="en-GB" dirty="0"/>
              <a:t>of motivation</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12673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GB" b="1" dirty="0" smtClean="0">
                <a:solidFill>
                  <a:schemeClr val="tx1"/>
                </a:solidFill>
              </a:rPr>
              <a:t>Recap</a:t>
            </a:r>
            <a:endParaRPr lang="en-GB" dirty="0"/>
          </a:p>
        </p:txBody>
      </p:sp>
      <p:sp>
        <p:nvSpPr>
          <p:cNvPr id="3" name="Content Placeholder 2"/>
          <p:cNvSpPr>
            <a:spLocks noGrp="1"/>
          </p:cNvSpPr>
          <p:nvPr>
            <p:ph idx="1"/>
          </p:nvPr>
        </p:nvSpPr>
        <p:spPr>
          <a:xfrm>
            <a:off x="467544" y="1475656"/>
            <a:ext cx="8229600" cy="5257800"/>
          </a:xfrm>
        </p:spPr>
        <p:txBody>
          <a:bodyPr>
            <a:normAutofit lnSpcReduction="10000"/>
          </a:bodyPr>
          <a:lstStyle/>
          <a:p>
            <a:pPr>
              <a:lnSpc>
                <a:spcPct val="110000"/>
              </a:lnSpc>
              <a:spcBef>
                <a:spcPts val="0"/>
              </a:spcBef>
            </a:pPr>
            <a:r>
              <a:rPr lang="en-GB" sz="3500" dirty="0" smtClean="0"/>
              <a:t>Introduction to this series of academic skills workshops </a:t>
            </a:r>
          </a:p>
          <a:p>
            <a:pPr>
              <a:lnSpc>
                <a:spcPct val="110000"/>
              </a:lnSpc>
              <a:spcBef>
                <a:spcPts val="0"/>
              </a:spcBef>
            </a:pPr>
            <a:r>
              <a:rPr lang="en-GB" sz="3500" dirty="0" smtClean="0"/>
              <a:t>Find out what you can expect in your first year at Birkbeck</a:t>
            </a:r>
          </a:p>
          <a:p>
            <a:pPr>
              <a:lnSpc>
                <a:spcPct val="110000"/>
              </a:lnSpc>
              <a:spcBef>
                <a:spcPts val="0"/>
              </a:spcBef>
            </a:pPr>
            <a:r>
              <a:rPr lang="en-GB" sz="3500" dirty="0" smtClean="0"/>
              <a:t>Explore how you might be feeling about studying/returning to education </a:t>
            </a:r>
          </a:p>
          <a:p>
            <a:pPr>
              <a:lnSpc>
                <a:spcPct val="110000"/>
              </a:lnSpc>
              <a:spcBef>
                <a:spcPts val="0"/>
              </a:spcBef>
            </a:pPr>
            <a:r>
              <a:rPr lang="en-GB" sz="3500" dirty="0" smtClean="0"/>
              <a:t>Identify the knowledge and skills that you bring to your studies, and consider how to turn these qualities into academic skills</a:t>
            </a:r>
          </a:p>
          <a:p>
            <a:pPr>
              <a:spcBef>
                <a:spcPts val="0"/>
              </a:spcBef>
            </a:pPr>
            <a:endParaRPr lang="en-GB" sz="2000" dirty="0" smtClean="0"/>
          </a:p>
          <a:p>
            <a:pPr>
              <a:spcBef>
                <a:spcPts val="0"/>
              </a:spcBef>
              <a:buFontTx/>
              <a:buChar char="•"/>
            </a:pPr>
            <a:endParaRPr lang="en-GB" dirty="0" smtClean="0"/>
          </a:p>
          <a:p>
            <a:endParaRPr lang="en-GB" dirty="0"/>
          </a:p>
        </p:txBody>
      </p:sp>
    </p:spTree>
    <p:extLst>
      <p:ext uri="{BB962C8B-B14F-4D97-AF65-F5344CB8AC3E}">
        <p14:creationId xmlns:p14="http://schemas.microsoft.com/office/powerpoint/2010/main" val="3742025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GB" b="1" dirty="0" smtClean="0">
                <a:solidFill>
                  <a:schemeClr val="tx1"/>
                </a:solidFill>
              </a:rPr>
              <a:t>Aims</a:t>
            </a:r>
            <a:endParaRPr lang="en-GB" dirty="0"/>
          </a:p>
        </p:txBody>
      </p:sp>
      <p:sp>
        <p:nvSpPr>
          <p:cNvPr id="3" name="Content Placeholder 2"/>
          <p:cNvSpPr>
            <a:spLocks noGrp="1"/>
          </p:cNvSpPr>
          <p:nvPr>
            <p:ph idx="1"/>
          </p:nvPr>
        </p:nvSpPr>
        <p:spPr>
          <a:xfrm>
            <a:off x="467544" y="1475656"/>
            <a:ext cx="8229600" cy="5257800"/>
          </a:xfrm>
        </p:spPr>
        <p:txBody>
          <a:bodyPr>
            <a:normAutofit lnSpcReduction="10000"/>
          </a:bodyPr>
          <a:lstStyle/>
          <a:p>
            <a:pPr>
              <a:lnSpc>
                <a:spcPct val="110000"/>
              </a:lnSpc>
              <a:spcBef>
                <a:spcPts val="0"/>
              </a:spcBef>
            </a:pPr>
            <a:r>
              <a:rPr lang="en-GB" sz="3500" dirty="0" smtClean="0"/>
              <a:t>Introduction to this series of academic skills workshops </a:t>
            </a:r>
          </a:p>
          <a:p>
            <a:pPr>
              <a:lnSpc>
                <a:spcPct val="110000"/>
              </a:lnSpc>
              <a:spcBef>
                <a:spcPts val="0"/>
              </a:spcBef>
            </a:pPr>
            <a:r>
              <a:rPr lang="en-GB" sz="3500" dirty="0" smtClean="0"/>
              <a:t>Find out what to expect in your first year at Birkbeck</a:t>
            </a:r>
          </a:p>
          <a:p>
            <a:pPr>
              <a:lnSpc>
                <a:spcPct val="110000"/>
              </a:lnSpc>
              <a:spcBef>
                <a:spcPts val="0"/>
              </a:spcBef>
            </a:pPr>
            <a:r>
              <a:rPr lang="en-GB" sz="3500" dirty="0" smtClean="0"/>
              <a:t>Explore how you might be feeling about studying/returning to education </a:t>
            </a:r>
          </a:p>
          <a:p>
            <a:pPr>
              <a:lnSpc>
                <a:spcPct val="110000"/>
              </a:lnSpc>
              <a:spcBef>
                <a:spcPts val="0"/>
              </a:spcBef>
            </a:pPr>
            <a:r>
              <a:rPr lang="en-GB" sz="3500" dirty="0" smtClean="0"/>
              <a:t>Identify the knowledge and skills that you bring to your studies, and consider how to turn these qualities into academic skills</a:t>
            </a:r>
          </a:p>
          <a:p>
            <a:pPr>
              <a:spcBef>
                <a:spcPts val="0"/>
              </a:spcBef>
            </a:pPr>
            <a:endParaRPr lang="en-GB" sz="2000" dirty="0" smtClean="0"/>
          </a:p>
          <a:p>
            <a:pPr>
              <a:spcBef>
                <a:spcPts val="0"/>
              </a:spcBef>
              <a:buFontTx/>
              <a:buChar char="•"/>
            </a:pP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t>Class activity</a:t>
            </a:r>
            <a:endParaRPr lang="en-GB" b="1" dirty="0"/>
          </a:p>
        </p:txBody>
      </p:sp>
      <p:sp>
        <p:nvSpPr>
          <p:cNvPr id="3" name="Content Placeholder 2"/>
          <p:cNvSpPr>
            <a:spLocks noGrp="1"/>
          </p:cNvSpPr>
          <p:nvPr>
            <p:ph idx="1"/>
          </p:nvPr>
        </p:nvSpPr>
        <p:spPr>
          <a:xfrm>
            <a:off x="457200" y="1143000"/>
            <a:ext cx="8229600" cy="5257800"/>
          </a:xfrm>
        </p:spPr>
        <p:txBody>
          <a:bodyPr>
            <a:normAutofit fontScale="62500" lnSpcReduction="20000"/>
          </a:bodyPr>
          <a:lstStyle/>
          <a:p>
            <a:pPr marL="514350" indent="-514350">
              <a:lnSpc>
                <a:spcPct val="120000"/>
              </a:lnSpc>
              <a:spcBef>
                <a:spcPts val="0"/>
              </a:spcBef>
              <a:buAutoNum type="arabicPeriod"/>
            </a:pPr>
            <a:r>
              <a:rPr lang="en-GB" sz="5100" dirty="0" smtClean="0"/>
              <a:t>Introduce yourself to another student, and find out what course they are undertaking.</a:t>
            </a:r>
          </a:p>
          <a:p>
            <a:pPr marL="514350" indent="-514350">
              <a:lnSpc>
                <a:spcPct val="120000"/>
              </a:lnSpc>
              <a:spcBef>
                <a:spcPts val="0"/>
              </a:spcBef>
              <a:buAutoNum type="arabicPeriod"/>
            </a:pPr>
            <a:endParaRPr lang="en-GB" dirty="0"/>
          </a:p>
          <a:p>
            <a:pPr marL="514350" indent="-514350">
              <a:lnSpc>
                <a:spcPct val="120000"/>
              </a:lnSpc>
              <a:spcBef>
                <a:spcPts val="0"/>
              </a:spcBef>
              <a:buFontTx/>
              <a:buAutoNum type="arabicPeriod" startAt="2"/>
              <a:defRPr/>
            </a:pPr>
            <a:r>
              <a:rPr lang="en-GB" sz="5100" dirty="0" smtClean="0"/>
              <a:t>Find out the factors involved </a:t>
            </a:r>
            <a:r>
              <a:rPr lang="en-GB" sz="5100" dirty="0"/>
              <a:t>in </a:t>
            </a:r>
            <a:r>
              <a:rPr lang="en-GB" sz="5100" dirty="0" smtClean="0"/>
              <a:t>their decision </a:t>
            </a:r>
            <a:r>
              <a:rPr lang="en-GB" sz="5100" dirty="0"/>
              <a:t>to study a </a:t>
            </a:r>
            <a:r>
              <a:rPr lang="en-GB" sz="5100" dirty="0" smtClean="0"/>
              <a:t>particular </a:t>
            </a:r>
            <a:r>
              <a:rPr lang="en-GB" sz="5100" dirty="0"/>
              <a:t>course </a:t>
            </a:r>
            <a:r>
              <a:rPr lang="en-GB" sz="5100" dirty="0" smtClean="0"/>
              <a:t>at </a:t>
            </a:r>
            <a:r>
              <a:rPr lang="en-GB" sz="5100" dirty="0" smtClean="0"/>
              <a:t>Birkbeck</a:t>
            </a:r>
            <a:r>
              <a:rPr lang="en-GB" sz="5100" dirty="0" smtClean="0"/>
              <a:t>.</a:t>
            </a:r>
          </a:p>
          <a:p>
            <a:pPr marL="0" indent="0">
              <a:lnSpc>
                <a:spcPct val="120000"/>
              </a:lnSpc>
              <a:spcBef>
                <a:spcPts val="0"/>
              </a:spcBef>
              <a:buNone/>
              <a:defRPr/>
            </a:pPr>
            <a:endParaRPr lang="en-GB" dirty="0" smtClean="0"/>
          </a:p>
          <a:p>
            <a:pPr>
              <a:lnSpc>
                <a:spcPct val="120000"/>
              </a:lnSpc>
              <a:spcBef>
                <a:spcPts val="0"/>
              </a:spcBef>
              <a:defRPr/>
            </a:pPr>
            <a:r>
              <a:rPr lang="en-GB" sz="4500" dirty="0" smtClean="0"/>
              <a:t>Job opportunities/promotion/change of career</a:t>
            </a:r>
            <a:endParaRPr lang="en-GB" sz="4500" dirty="0"/>
          </a:p>
          <a:p>
            <a:pPr>
              <a:lnSpc>
                <a:spcPct val="120000"/>
              </a:lnSpc>
              <a:spcBef>
                <a:spcPts val="0"/>
              </a:spcBef>
              <a:defRPr/>
            </a:pPr>
            <a:r>
              <a:rPr lang="en-GB" sz="4500" dirty="0" smtClean="0"/>
              <a:t>Desire </a:t>
            </a:r>
            <a:r>
              <a:rPr lang="en-GB" sz="4500" dirty="0"/>
              <a:t>to return to learning</a:t>
            </a:r>
          </a:p>
          <a:p>
            <a:pPr>
              <a:lnSpc>
                <a:spcPct val="120000"/>
              </a:lnSpc>
              <a:spcBef>
                <a:spcPts val="0"/>
              </a:spcBef>
              <a:defRPr/>
            </a:pPr>
            <a:r>
              <a:rPr lang="en-GB" sz="4500" dirty="0" smtClean="0"/>
              <a:t>Financial </a:t>
            </a:r>
            <a:r>
              <a:rPr lang="en-GB" sz="4500" dirty="0"/>
              <a:t>concerns</a:t>
            </a:r>
          </a:p>
          <a:p>
            <a:pPr>
              <a:lnSpc>
                <a:spcPct val="120000"/>
              </a:lnSpc>
              <a:spcBef>
                <a:spcPts val="0"/>
              </a:spcBef>
              <a:defRPr/>
            </a:pPr>
            <a:r>
              <a:rPr lang="en-GB" sz="4500" dirty="0" smtClean="0"/>
              <a:t>Time </a:t>
            </a:r>
            <a:r>
              <a:rPr lang="en-GB" sz="4500" dirty="0"/>
              <a:t>constraints</a:t>
            </a:r>
          </a:p>
          <a:p>
            <a:pPr>
              <a:lnSpc>
                <a:spcPct val="120000"/>
              </a:lnSpc>
              <a:spcBef>
                <a:spcPts val="0"/>
              </a:spcBef>
              <a:defRPr/>
            </a:pPr>
            <a:r>
              <a:rPr lang="en-GB" sz="4500" dirty="0" smtClean="0"/>
              <a:t>Course </a:t>
            </a:r>
            <a:r>
              <a:rPr lang="en-GB" sz="4500" dirty="0"/>
              <a:t>subject</a:t>
            </a:r>
          </a:p>
          <a:p>
            <a:pPr>
              <a:lnSpc>
                <a:spcPct val="120000"/>
              </a:lnSpc>
              <a:spcBef>
                <a:spcPts val="0"/>
              </a:spcBef>
              <a:defRPr/>
            </a:pPr>
            <a:r>
              <a:rPr lang="en-GB" sz="4500" dirty="0" smtClean="0"/>
              <a:t>Birkbeck’s</a:t>
            </a:r>
            <a:r>
              <a:rPr lang="en-GB" sz="4500" dirty="0" smtClean="0"/>
              <a:t> reputation/location/time</a:t>
            </a:r>
            <a:endParaRPr lang="en-GB" sz="4500" dirty="0"/>
          </a:p>
          <a:p>
            <a:pPr marL="514350" indent="-514350">
              <a:spcBef>
                <a:spcPts val="0"/>
              </a:spcBef>
              <a:buFontTx/>
              <a:buAutoNum type="arabicPeriod" startAt="2"/>
              <a:defRPr/>
            </a:pPr>
            <a:endParaRPr lang="en-GB" dirty="0"/>
          </a:p>
          <a:p>
            <a:pPr marL="0" indent="0">
              <a:spcBef>
                <a:spcPts val="0"/>
              </a:spcBef>
              <a:buNone/>
              <a:defRPr/>
            </a:pPr>
            <a:endParaRPr lang="en-GB" dirty="0"/>
          </a:p>
        </p:txBody>
      </p:sp>
    </p:spTree>
    <p:extLst>
      <p:ext uri="{BB962C8B-B14F-4D97-AF65-F5344CB8AC3E}">
        <p14:creationId xmlns:p14="http://schemas.microsoft.com/office/powerpoint/2010/main" val="32656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Get Ahead</a:t>
            </a:r>
            <a:endParaRPr lang="en-GB" b="1" dirty="0"/>
          </a:p>
        </p:txBody>
      </p:sp>
      <p:sp>
        <p:nvSpPr>
          <p:cNvPr id="4" name="Content Placeholder 3"/>
          <p:cNvSpPr>
            <a:spLocks noGrp="1"/>
          </p:cNvSpPr>
          <p:nvPr>
            <p:ph idx="1"/>
          </p:nvPr>
        </p:nvSpPr>
        <p:spPr>
          <a:xfrm>
            <a:off x="457200" y="1417638"/>
            <a:ext cx="8229600" cy="4963690"/>
          </a:xfrm>
        </p:spPr>
        <p:txBody>
          <a:bodyPr>
            <a:normAutofit lnSpcReduction="10000"/>
          </a:bodyPr>
          <a:lstStyle/>
          <a:p>
            <a:pPr marL="0" indent="0">
              <a:lnSpc>
                <a:spcPct val="120000"/>
              </a:lnSpc>
              <a:spcBef>
                <a:spcPts val="0"/>
              </a:spcBef>
              <a:buNone/>
            </a:pPr>
            <a:r>
              <a:rPr lang="en-GB" dirty="0" smtClean="0"/>
              <a:t>5 September </a:t>
            </a:r>
            <a:r>
              <a:rPr lang="en-GB" dirty="0"/>
              <a:t>	</a:t>
            </a:r>
            <a:r>
              <a:rPr lang="en-GB" dirty="0" smtClean="0"/>
              <a:t>-	Staying Organised</a:t>
            </a:r>
          </a:p>
          <a:p>
            <a:pPr marL="0" indent="0">
              <a:lnSpc>
                <a:spcPct val="120000"/>
              </a:lnSpc>
              <a:spcBef>
                <a:spcPts val="0"/>
              </a:spcBef>
              <a:buNone/>
            </a:pPr>
            <a:endParaRPr lang="en-GB" sz="2000" dirty="0" smtClean="0"/>
          </a:p>
          <a:p>
            <a:pPr marL="0" indent="0">
              <a:lnSpc>
                <a:spcPct val="120000"/>
              </a:lnSpc>
              <a:spcBef>
                <a:spcPts val="0"/>
              </a:spcBef>
              <a:buNone/>
            </a:pPr>
            <a:r>
              <a:rPr lang="en-GB" dirty="0" smtClean="0"/>
              <a:t>12 September 	-	Reading and Note-taking 				for academic purposes </a:t>
            </a:r>
          </a:p>
          <a:p>
            <a:pPr marL="0" indent="0">
              <a:lnSpc>
                <a:spcPct val="120000"/>
              </a:lnSpc>
              <a:spcBef>
                <a:spcPts val="0"/>
              </a:spcBef>
              <a:buNone/>
            </a:pPr>
            <a:endParaRPr lang="en-GB" sz="2000" dirty="0" smtClean="0"/>
          </a:p>
          <a:p>
            <a:pPr marL="0" indent="0">
              <a:lnSpc>
                <a:spcPct val="120000"/>
              </a:lnSpc>
              <a:spcBef>
                <a:spcPts val="0"/>
              </a:spcBef>
              <a:buNone/>
            </a:pPr>
            <a:r>
              <a:rPr lang="en-GB" dirty="0" smtClean="0"/>
              <a:t>19 September 	-	Critical Thinking</a:t>
            </a:r>
          </a:p>
          <a:p>
            <a:pPr marL="0" indent="0">
              <a:lnSpc>
                <a:spcPct val="120000"/>
              </a:lnSpc>
              <a:spcBef>
                <a:spcPts val="0"/>
              </a:spcBef>
              <a:buNone/>
            </a:pPr>
            <a:endParaRPr lang="en-GB" sz="2000" dirty="0" smtClean="0"/>
          </a:p>
          <a:p>
            <a:pPr marL="0" indent="0">
              <a:lnSpc>
                <a:spcPct val="120000"/>
              </a:lnSpc>
              <a:spcBef>
                <a:spcPts val="0"/>
              </a:spcBef>
              <a:buNone/>
            </a:pPr>
            <a:r>
              <a:rPr lang="en-GB" dirty="0" smtClean="0"/>
              <a:t>26 September 	-	Academic </a:t>
            </a:r>
            <a:r>
              <a:rPr lang="en-GB" dirty="0"/>
              <a:t>W</a:t>
            </a:r>
            <a:r>
              <a:rPr lang="en-GB" dirty="0" smtClean="0"/>
              <a:t>riting</a:t>
            </a:r>
          </a:p>
          <a:p>
            <a:pPr marL="0" indent="0">
              <a:lnSpc>
                <a:spcPct val="120000"/>
              </a:lnSpc>
              <a:spcBef>
                <a:spcPts val="0"/>
              </a:spcBef>
              <a:buNone/>
            </a:pPr>
            <a:endParaRPr lang="en-GB" sz="2000" dirty="0"/>
          </a:p>
          <a:p>
            <a:pPr marL="0" indent="0">
              <a:lnSpc>
                <a:spcPct val="120000"/>
              </a:lnSpc>
              <a:spcBef>
                <a:spcPts val="0"/>
              </a:spcBef>
              <a:buNone/>
            </a:pPr>
            <a:r>
              <a:rPr lang="en-GB" dirty="0"/>
              <a:t>Mondays </a:t>
            </a:r>
            <a:r>
              <a:rPr lang="en-GB" dirty="0" smtClean="0"/>
              <a:t>6.30-8pm in </a:t>
            </a:r>
            <a:r>
              <a:rPr lang="en-GB" dirty="0"/>
              <a:t>B35</a:t>
            </a:r>
          </a:p>
          <a:p>
            <a:pPr marL="0" indent="0">
              <a:buNone/>
            </a:pPr>
            <a:endParaRPr lang="en-GB" dirty="0"/>
          </a:p>
        </p:txBody>
      </p:sp>
    </p:spTree>
    <p:extLst>
      <p:ext uri="{BB962C8B-B14F-4D97-AF65-F5344CB8AC3E}">
        <p14:creationId xmlns:p14="http://schemas.microsoft.com/office/powerpoint/2010/main" val="3894092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04864"/>
            <a:ext cx="8229600" cy="1143000"/>
          </a:xfrm>
        </p:spPr>
        <p:txBody>
          <a:bodyPr>
            <a:noAutofit/>
          </a:bodyPr>
          <a:lstStyle/>
          <a:p>
            <a:pPr algn="l">
              <a:lnSpc>
                <a:spcPct val="150000"/>
              </a:lnSpc>
            </a:pPr>
            <a:r>
              <a:rPr lang="en-GB" sz="3200" dirty="0" smtClean="0"/>
              <a:t>“... those generic and transferable skills which underpin the  learning development of undergraduate and taught postgraduate students in HE, enabling them to be confident, independent critical thinkers and reflective learners.” </a:t>
            </a:r>
            <a:br>
              <a:rPr lang="en-GB" sz="3200" dirty="0" smtClean="0"/>
            </a:br>
            <a:r>
              <a:rPr lang="en-GB" sz="3200" dirty="0" smtClean="0"/>
              <a:t>			(Leeds University Library, 2010)</a:t>
            </a:r>
            <a:endParaRPr lang="en-GB" sz="3200" dirty="0"/>
          </a:p>
        </p:txBody>
      </p:sp>
      <p:pic>
        <p:nvPicPr>
          <p:cNvPr id="93186" name="Picture 2" descr="C:\Users\sara\Documents\BBK extended summer prog 2015\academic-skills.jpg"/>
          <p:cNvPicPr>
            <a:picLocks noGrp="1" noChangeAspect="1" noChangeArrowheads="1"/>
          </p:cNvPicPr>
          <p:nvPr>
            <p:ph idx="1"/>
          </p:nvPr>
        </p:nvPicPr>
        <p:blipFill>
          <a:blip r:embed="rId2" cstate="print"/>
          <a:srcRect/>
          <a:stretch>
            <a:fillRect/>
          </a:stretch>
        </p:blipFill>
        <p:spPr bwMode="auto">
          <a:xfrm>
            <a:off x="899592" y="4725144"/>
            <a:ext cx="1800200" cy="1471439"/>
          </a:xfrm>
          <a:prstGeom prst="rect">
            <a:avLst/>
          </a:prstGeom>
          <a:noFill/>
        </p:spPr>
      </p:pic>
    </p:spTree>
    <p:extLst>
      <p:ext uri="{BB962C8B-B14F-4D97-AF65-F5344CB8AC3E}">
        <p14:creationId xmlns:p14="http://schemas.microsoft.com/office/powerpoint/2010/main" val="3700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036496" cy="1143000"/>
          </a:xfrm>
        </p:spPr>
        <p:txBody>
          <a:bodyPr>
            <a:noAutofit/>
          </a:bodyPr>
          <a:lstStyle/>
          <a:p>
            <a:r>
              <a:rPr lang="en-GB" b="1" dirty="0" smtClean="0"/>
              <a:t>Cottrell, S. </a:t>
            </a:r>
            <a:r>
              <a:rPr lang="en-GB" b="1" i="1" dirty="0" smtClean="0"/>
              <a:t>The Study Skills Handbook</a:t>
            </a:r>
            <a:endParaRPr lang="en-GB" b="1" dirty="0"/>
          </a:p>
        </p:txBody>
      </p:sp>
      <p:sp>
        <p:nvSpPr>
          <p:cNvPr id="4098" name="Rectangle 3"/>
          <p:cNvSpPr>
            <a:spLocks noGrp="1" noChangeArrowheads="1"/>
          </p:cNvSpPr>
          <p:nvPr>
            <p:ph idx="1"/>
          </p:nvPr>
        </p:nvSpPr>
        <p:spPr>
          <a:xfrm>
            <a:off x="395536" y="1412776"/>
            <a:ext cx="8229600" cy="5257800"/>
          </a:xfrm>
        </p:spPr>
        <p:txBody>
          <a:bodyPr>
            <a:normAutofit fontScale="92500" lnSpcReduction="10000"/>
          </a:bodyPr>
          <a:lstStyle/>
          <a:p>
            <a:pPr eaLnBrk="1" hangingPunct="1">
              <a:lnSpc>
                <a:spcPct val="110000"/>
              </a:lnSpc>
              <a:spcBef>
                <a:spcPts val="0"/>
              </a:spcBef>
              <a:buNone/>
            </a:pPr>
            <a:r>
              <a:rPr lang="en-US" sz="2800" b="1" dirty="0" smtClean="0"/>
              <a:t>C - Creative</a:t>
            </a:r>
          </a:p>
          <a:p>
            <a:pPr eaLnBrk="1" hangingPunct="1">
              <a:lnSpc>
                <a:spcPct val="110000"/>
              </a:lnSpc>
              <a:spcBef>
                <a:spcPts val="0"/>
              </a:spcBef>
              <a:buFontTx/>
              <a:buNone/>
            </a:pPr>
            <a:r>
              <a:rPr lang="en-US" sz="2400" dirty="0" smtClean="0"/>
              <a:t>have the confidence to use your individual strategies and styles, apply</a:t>
            </a:r>
          </a:p>
          <a:p>
            <a:pPr eaLnBrk="1" hangingPunct="1">
              <a:lnSpc>
                <a:spcPct val="110000"/>
              </a:lnSpc>
              <a:spcBef>
                <a:spcPts val="0"/>
              </a:spcBef>
              <a:buFontTx/>
              <a:buNone/>
            </a:pPr>
            <a:r>
              <a:rPr lang="en-US" sz="2400" dirty="0" smtClean="0"/>
              <a:t>imagination to your learning</a:t>
            </a:r>
          </a:p>
          <a:p>
            <a:pPr eaLnBrk="1" hangingPunct="1">
              <a:lnSpc>
                <a:spcPct val="110000"/>
              </a:lnSpc>
              <a:spcBef>
                <a:spcPts val="0"/>
              </a:spcBef>
              <a:buNone/>
            </a:pPr>
            <a:r>
              <a:rPr lang="en-US" sz="2800" dirty="0" smtClean="0"/>
              <a:t>R - Reflective</a:t>
            </a:r>
          </a:p>
          <a:p>
            <a:pPr eaLnBrk="1" hangingPunct="1">
              <a:lnSpc>
                <a:spcPct val="110000"/>
              </a:lnSpc>
              <a:spcBef>
                <a:spcPts val="0"/>
              </a:spcBef>
              <a:buFontTx/>
              <a:buNone/>
            </a:pPr>
            <a:r>
              <a:rPr lang="en-US" sz="2400" dirty="0" smtClean="0"/>
              <a:t>sit with your experience, analyse and evaluate your own performance</a:t>
            </a:r>
          </a:p>
          <a:p>
            <a:pPr eaLnBrk="1" hangingPunct="1">
              <a:lnSpc>
                <a:spcPct val="110000"/>
              </a:lnSpc>
              <a:spcBef>
                <a:spcPts val="0"/>
              </a:spcBef>
              <a:buFontTx/>
              <a:buNone/>
            </a:pPr>
            <a:r>
              <a:rPr lang="en-US" sz="2400" dirty="0" smtClean="0"/>
              <a:t>and draw lessons from it </a:t>
            </a:r>
          </a:p>
          <a:p>
            <a:pPr eaLnBrk="1" hangingPunct="1">
              <a:lnSpc>
                <a:spcPct val="110000"/>
              </a:lnSpc>
              <a:spcBef>
                <a:spcPts val="0"/>
              </a:spcBef>
              <a:buNone/>
            </a:pPr>
            <a:r>
              <a:rPr lang="en-US" sz="2800" b="1" dirty="0" smtClean="0"/>
              <a:t>E - Effective</a:t>
            </a:r>
          </a:p>
          <a:p>
            <a:pPr eaLnBrk="1" hangingPunct="1">
              <a:lnSpc>
                <a:spcPct val="110000"/>
              </a:lnSpc>
              <a:spcBef>
                <a:spcPts val="0"/>
              </a:spcBef>
              <a:buFontTx/>
              <a:buNone/>
            </a:pPr>
            <a:r>
              <a:rPr lang="en-US" sz="2400" dirty="0" smtClean="0"/>
              <a:t>organise your space, time, priorities, state of mind and resources to </a:t>
            </a:r>
          </a:p>
          <a:p>
            <a:pPr eaLnBrk="1" hangingPunct="1">
              <a:lnSpc>
                <a:spcPct val="110000"/>
              </a:lnSpc>
              <a:spcBef>
                <a:spcPts val="0"/>
              </a:spcBef>
              <a:buFontTx/>
              <a:buNone/>
            </a:pPr>
            <a:r>
              <a:rPr lang="en-US" sz="2400" dirty="0" smtClean="0"/>
              <a:t>the maximum benefit</a:t>
            </a:r>
          </a:p>
          <a:p>
            <a:pPr eaLnBrk="1" hangingPunct="1">
              <a:lnSpc>
                <a:spcPct val="110000"/>
              </a:lnSpc>
              <a:spcBef>
                <a:spcPts val="0"/>
              </a:spcBef>
              <a:buNone/>
            </a:pPr>
            <a:r>
              <a:rPr lang="en-US" sz="2800" b="1" dirty="0" smtClean="0"/>
              <a:t>A - Active</a:t>
            </a:r>
          </a:p>
          <a:p>
            <a:pPr eaLnBrk="1" hangingPunct="1">
              <a:lnSpc>
                <a:spcPct val="110000"/>
              </a:lnSpc>
              <a:spcBef>
                <a:spcPts val="0"/>
              </a:spcBef>
              <a:buFontTx/>
              <a:buNone/>
            </a:pPr>
            <a:r>
              <a:rPr lang="en-US" sz="2400" dirty="0" smtClean="0"/>
              <a:t>be personally involved, do things, physically and mentally in order to </a:t>
            </a:r>
          </a:p>
          <a:p>
            <a:pPr eaLnBrk="1" hangingPunct="1">
              <a:lnSpc>
                <a:spcPct val="110000"/>
              </a:lnSpc>
              <a:spcBef>
                <a:spcPts val="0"/>
              </a:spcBef>
              <a:buFontTx/>
              <a:buNone/>
            </a:pPr>
            <a:r>
              <a:rPr lang="en-US" sz="2400" dirty="0" smtClean="0"/>
              <a:t>make sense of what you learn</a:t>
            </a:r>
          </a:p>
          <a:p>
            <a:pPr eaLnBrk="1" hangingPunct="1">
              <a:lnSpc>
                <a:spcPct val="110000"/>
              </a:lnSpc>
              <a:spcBef>
                <a:spcPts val="0"/>
              </a:spcBef>
              <a:buNone/>
            </a:pPr>
            <a:r>
              <a:rPr lang="en-US" sz="2800" b="1" dirty="0" smtClean="0"/>
              <a:t>M - Motivated</a:t>
            </a:r>
            <a:endParaRPr lang="en-US" sz="2800" dirty="0" smtClean="0"/>
          </a:p>
          <a:p>
            <a:pPr eaLnBrk="1" hangingPunct="1">
              <a:lnSpc>
                <a:spcPct val="110000"/>
              </a:lnSpc>
              <a:spcBef>
                <a:spcPts val="0"/>
              </a:spcBef>
              <a:buFontTx/>
              <a:buNone/>
            </a:pPr>
            <a:r>
              <a:rPr lang="en-US" sz="2400" dirty="0" smtClean="0"/>
              <a:t>be aware of your desired outcomes using short and long-term 'goals'</a:t>
            </a:r>
          </a:p>
          <a:p>
            <a:pPr eaLnBrk="1" hangingPunct="1">
              <a:lnSpc>
                <a:spcPct val="110000"/>
              </a:lnSpc>
              <a:spcBef>
                <a:spcPts val="0"/>
              </a:spcBef>
              <a:buFontTx/>
              <a:buNone/>
            </a:pPr>
            <a:endParaRPr lang="en-US" sz="2400" dirty="0" smtClean="0"/>
          </a:p>
          <a:p>
            <a:pPr eaLnBrk="1" hangingPunct="1">
              <a:lnSpc>
                <a:spcPct val="110000"/>
              </a:lnSpc>
              <a:spcBef>
                <a:spcPts val="0"/>
              </a:spcBef>
              <a:buFontTx/>
              <a:buNone/>
            </a:pPr>
            <a:endParaRPr lang="en-US" sz="2000" dirty="0" smtClean="0"/>
          </a:p>
          <a:p>
            <a:pPr eaLnBrk="1" hangingPunct="1">
              <a:lnSpc>
                <a:spcPct val="110000"/>
              </a:lnSpc>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ctive lea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84887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97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mar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903649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9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Importance of academic skills</a:t>
            </a:r>
            <a:endParaRPr lang="en-GB" dirty="0"/>
          </a:p>
        </p:txBody>
      </p:sp>
      <p:sp>
        <p:nvSpPr>
          <p:cNvPr id="3" name="Content Placeholder 2"/>
          <p:cNvSpPr>
            <a:spLocks noGrp="1"/>
          </p:cNvSpPr>
          <p:nvPr>
            <p:ph idx="1"/>
          </p:nvPr>
        </p:nvSpPr>
        <p:spPr>
          <a:xfrm>
            <a:off x="-1404664" y="1628800"/>
            <a:ext cx="10729192" cy="5400600"/>
          </a:xfrm>
        </p:spPr>
        <p:txBody>
          <a:bodyPr>
            <a:normAutofit/>
          </a:bodyPr>
          <a:lstStyle/>
          <a:p>
            <a:pPr lvl="4">
              <a:spcBef>
                <a:spcPts val="0"/>
              </a:spcBef>
              <a:buFont typeface="Arial" pitchFamily="34" charset="0"/>
              <a:buChar char="•"/>
            </a:pPr>
            <a:r>
              <a:rPr lang="en-GB" sz="3200" dirty="0" smtClean="0"/>
              <a:t> </a:t>
            </a:r>
            <a:r>
              <a:rPr lang="en-GB" sz="3200" dirty="0" smtClean="0"/>
              <a:t>Crucial </a:t>
            </a:r>
            <a:r>
              <a:rPr lang="en-GB" sz="3200" dirty="0" smtClean="0"/>
              <a:t>to being an </a:t>
            </a:r>
            <a:r>
              <a:rPr lang="en-GB" sz="3200" dirty="0" smtClean="0"/>
              <a:t>efficient, effective, active</a:t>
            </a:r>
          </a:p>
          <a:p>
            <a:pPr marL="1828800" lvl="4" indent="0">
              <a:spcBef>
                <a:spcPts val="0"/>
              </a:spcBef>
              <a:buNone/>
            </a:pPr>
            <a:r>
              <a:rPr lang="en-GB" sz="3200" dirty="0"/>
              <a:t> </a:t>
            </a:r>
            <a:r>
              <a:rPr lang="en-GB" sz="3200" dirty="0" smtClean="0"/>
              <a:t>   </a:t>
            </a:r>
            <a:r>
              <a:rPr lang="en-GB" sz="3200" dirty="0" smtClean="0"/>
              <a:t>learner</a:t>
            </a:r>
            <a:endParaRPr lang="en-GB" sz="3200" dirty="0" smtClean="0"/>
          </a:p>
          <a:p>
            <a:pPr lvl="4">
              <a:spcBef>
                <a:spcPts val="0"/>
              </a:spcBef>
              <a:buNone/>
            </a:pPr>
            <a:endParaRPr lang="en-GB" dirty="0" smtClean="0"/>
          </a:p>
          <a:p>
            <a:pPr lvl="4">
              <a:spcBef>
                <a:spcPts val="0"/>
              </a:spcBef>
              <a:buFont typeface="Arial" panose="020B0604020202020204" pitchFamily="34" charset="0"/>
              <a:buChar char="•"/>
            </a:pPr>
            <a:r>
              <a:rPr lang="en-GB" sz="3200" dirty="0" smtClean="0"/>
              <a:t> Interrelated</a:t>
            </a:r>
          </a:p>
          <a:p>
            <a:pPr marL="1828800" lvl="4" indent="0">
              <a:spcBef>
                <a:spcPts val="0"/>
              </a:spcBef>
              <a:buNone/>
            </a:pPr>
            <a:endParaRPr lang="en-GB" dirty="0" smtClean="0"/>
          </a:p>
          <a:p>
            <a:pPr lvl="4">
              <a:spcBef>
                <a:spcPts val="0"/>
              </a:spcBef>
              <a:buFont typeface="Arial" panose="020B0604020202020204" pitchFamily="34" charset="0"/>
              <a:buChar char="•"/>
            </a:pPr>
            <a:r>
              <a:rPr lang="en-GB" sz="3200" dirty="0" smtClean="0"/>
              <a:t> Go hand in hand with academic content</a:t>
            </a:r>
          </a:p>
          <a:p>
            <a:pPr marL="1828800" lvl="4" indent="0">
              <a:spcBef>
                <a:spcPts val="0"/>
              </a:spcBef>
              <a:buNone/>
            </a:pPr>
            <a:endParaRPr lang="en-GB" dirty="0" smtClean="0"/>
          </a:p>
          <a:p>
            <a:pPr lvl="4">
              <a:spcBef>
                <a:spcPts val="0"/>
              </a:spcBef>
              <a:buFont typeface="Arial" panose="020B0604020202020204" pitchFamily="34" charset="0"/>
              <a:buChar char="•"/>
            </a:pPr>
            <a:r>
              <a:rPr lang="en-GB" sz="3200" dirty="0" smtClean="0"/>
              <a:t> </a:t>
            </a:r>
            <a:r>
              <a:rPr lang="en-GB" sz="3200" dirty="0" smtClean="0"/>
              <a:t>Transferable to the workplace - soft employment</a:t>
            </a:r>
          </a:p>
          <a:p>
            <a:pPr marL="1828800" lvl="4" indent="0">
              <a:spcBef>
                <a:spcPts val="0"/>
              </a:spcBef>
              <a:buNone/>
            </a:pPr>
            <a:r>
              <a:rPr lang="en-GB" sz="3200" dirty="0" smtClean="0"/>
              <a:t>    skills</a:t>
            </a:r>
            <a:endParaRPr lang="en-GB" sz="3200" dirty="0" smtClean="0"/>
          </a:p>
          <a:p>
            <a:pPr lvl="4">
              <a:spcBef>
                <a:spcPts val="0"/>
              </a:spcBef>
              <a:buFont typeface="Arial" panose="020B0604020202020204" pitchFamily="34" charset="0"/>
              <a:buChar char="•"/>
            </a:pPr>
            <a:endParaRPr lang="en-GB" dirty="0"/>
          </a:p>
          <a:p>
            <a:pPr lvl="4">
              <a:spcBef>
                <a:spcPts val="0"/>
              </a:spcBef>
              <a:buFont typeface="Arial" panose="020B0604020202020204" pitchFamily="34" charset="0"/>
              <a:buChar char="•"/>
            </a:pPr>
            <a:r>
              <a:rPr lang="en-GB" sz="3200" dirty="0" smtClean="0"/>
              <a:t>  Expected </a:t>
            </a:r>
            <a:r>
              <a:rPr lang="en-GB" sz="3200" dirty="0"/>
              <a:t>of you in Higher Education</a:t>
            </a:r>
          </a:p>
          <a:p>
            <a:pPr lvl="4">
              <a:spcBef>
                <a:spcPts val="0"/>
              </a:spcBef>
              <a:buFont typeface="Arial" panose="020B0604020202020204" pitchFamily="34" charset="0"/>
              <a:buChar char="•"/>
            </a:pPr>
            <a:endParaRPr lang="en-GB" sz="3200" dirty="0" smtClean="0"/>
          </a:p>
          <a:p>
            <a:pPr lvl="4">
              <a:spcBef>
                <a:spcPts val="0"/>
              </a:spcBef>
              <a:buFont typeface="Arial" panose="020B0604020202020204" pitchFamily="34" charset="0"/>
              <a:buChar char="•"/>
            </a:pPr>
            <a:endParaRPr lang="en-GB" sz="1000" dirty="0" smtClean="0"/>
          </a:p>
          <a:p>
            <a:pPr marL="1828800" lvl="4" indent="0">
              <a:spcBef>
                <a:spcPts val="0"/>
              </a:spcBef>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649</Words>
  <Application>Microsoft Office PowerPoint</Application>
  <PresentationFormat>On-screen Show (4:3)</PresentationFormat>
  <Paragraphs>104</Paragraphs>
  <Slides>15</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Gill Sans MT</vt:lpstr>
      <vt:lpstr>Office Theme</vt:lpstr>
      <vt:lpstr>Presentation</vt:lpstr>
      <vt:lpstr>PowerPoint Presentation</vt:lpstr>
      <vt:lpstr>Aims</vt:lpstr>
      <vt:lpstr>Class activity</vt:lpstr>
      <vt:lpstr>Get Ahead</vt:lpstr>
      <vt:lpstr>“... those generic and transferable skills which underpin the  learning development of undergraduate and taught postgraduate students in HE, enabling them to be confident, independent critical thinkers and reflective learners.”     (Leeds University Library, 2010)</vt:lpstr>
      <vt:lpstr>Cottrell, S. The Study Skills Handbook</vt:lpstr>
      <vt:lpstr>PowerPoint Presentation</vt:lpstr>
      <vt:lpstr>PowerPoint Presentation</vt:lpstr>
      <vt:lpstr>Importance of academic skills</vt:lpstr>
      <vt:lpstr>Our expectations </vt:lpstr>
      <vt:lpstr>What are your expectations?</vt:lpstr>
      <vt:lpstr>Accept new challenges</vt:lpstr>
      <vt:lpstr>Common feelings about studying  -which apply to you?  </vt:lpstr>
      <vt:lpstr>Think about the following</vt:lpstr>
      <vt:lpstr>Recap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your first year of university study   Sara Steinke s.steinke@bbk.ac.uk  </dc:title>
  <dc:creator>sara</dc:creator>
  <cp:lastModifiedBy>Sara Steinke</cp:lastModifiedBy>
  <cp:revision>91</cp:revision>
  <cp:lastPrinted>2016-08-28T18:45:30Z</cp:lastPrinted>
  <dcterms:created xsi:type="dcterms:W3CDTF">2014-06-23T11:24:16Z</dcterms:created>
  <dcterms:modified xsi:type="dcterms:W3CDTF">2016-08-30T11:18:15Z</dcterms:modified>
</cp:coreProperties>
</file>