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5" r:id="rId2"/>
    <p:sldId id="258" r:id="rId3"/>
    <p:sldId id="262" r:id="rId4"/>
    <p:sldId id="376" r:id="rId5"/>
    <p:sldId id="377" r:id="rId6"/>
    <p:sldId id="390" r:id="rId7"/>
    <p:sldId id="380" r:id="rId8"/>
    <p:sldId id="382" r:id="rId9"/>
    <p:sldId id="287" r:id="rId10"/>
    <p:sldId id="372" r:id="rId11"/>
    <p:sldId id="389" r:id="rId12"/>
    <p:sldId id="391" r:id="rId13"/>
    <p:sldId id="384" r:id="rId14"/>
    <p:sldId id="393" r:id="rId15"/>
    <p:sldId id="385" r:id="rId16"/>
    <p:sldId id="394" r:id="rId17"/>
    <p:sldId id="386" r:id="rId18"/>
    <p:sldId id="395" r:id="rId19"/>
    <p:sldId id="397" r:id="rId20"/>
    <p:sldId id="365" r:id="rId21"/>
    <p:sldId id="396" r:id="rId22"/>
  </p:sldIdLst>
  <p:sldSz cx="9144000" cy="6858000" type="screen4x3"/>
  <p:notesSz cx="6877050" cy="9656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D92B8-B496-4F2F-AEB5-C901E48B6D43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B60DE-6320-4125-9749-B8CF1F7748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707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7E3CE1F3-EE66-45F9-A86C-5239B4065ECB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7ADC8763-DCAC-41D2-8F79-0F47CCDE0D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33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8763-DCAC-41D2-8F79-0F47CCDE0DE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21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2C930-50F8-45A2-B50E-E220E1E2FE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486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8763-DCAC-41D2-8F79-0F47CCDE0DE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897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E1D9F2-2139-4A81-93C3-F200DC1FE2A7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147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8763-DCAC-41D2-8F79-0F47CCDE0DE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03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mailto:s.steinke@bbk.ac.uk" TargetMode="Externa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A4e7JH-vF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e.palgrave.com/studentstudyskills/page/making-not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2.open.ac.uk/students/skillsforstudy/notetaking-techniques.php" TargetMode="External"/><Relationship Id="rId4" Type="http://schemas.openxmlformats.org/officeDocument/2006/relationships/hyperlink" Target="http://www.bbk.ac.uk/mybirkbeck/get-ahead-stay-ahead/academic_skills/note-taking-skill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grave.com/skills4study/studyskills/learning/reading.asp" TargetMode="External"/><Relationship Id="rId2" Type="http://schemas.openxmlformats.org/officeDocument/2006/relationships/hyperlink" Target="http://www.bbk.ac.uk/mybirkbeck/get-ahead-stay-ahead/academic_skills/read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open.ac.uk/students/skillsforstudy/active-reading.php" TargetMode="External"/><Relationship Id="rId5" Type="http://schemas.openxmlformats.org/officeDocument/2006/relationships/hyperlink" Target="http://www.bbk.ac.uk/mybirkbeck/get-ahead-stay-ahead/writing/referencing" TargetMode="External"/><Relationship Id="rId4" Type="http://schemas.openxmlformats.org/officeDocument/2006/relationships/hyperlink" Target="http://www.bbk.ac.uk/mybirkbeck/get-ahead-stay-ahead/academic_skills/your-reading-lis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3568" y="260648"/>
          <a:ext cx="7704856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resentation" r:id="rId3" imgW="4569051" imgH="3425913" progId="PowerPoint.Show.8">
                  <p:embed/>
                </p:oleObj>
              </mc:Choice>
              <mc:Fallback>
                <p:oleObj name="Presentation" r:id="rId3" imgW="4569051" imgH="3425913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0648"/>
                        <a:ext cx="7704856" cy="6120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1268760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GET AHEAD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UNDERGRADUATE SUMMER PROGRAMME 2016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2924944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4400" b="1" dirty="0" smtClean="0"/>
              <a:t>Get Ahead in undergraduate reading and note-taking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5736" y="43651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 smtClean="0"/>
              <a:t> </a:t>
            </a:r>
            <a:r>
              <a:rPr lang="en-GB" sz="4000" dirty="0" smtClean="0"/>
              <a:t>Sara Steinke</a:t>
            </a:r>
            <a:br>
              <a:rPr lang="en-GB" sz="4000" dirty="0" smtClean="0"/>
            </a:br>
            <a:r>
              <a:rPr lang="en-GB" sz="4000" dirty="0" smtClean="0">
                <a:hlinkClick r:id="rId5"/>
              </a:rPr>
              <a:t>s.steinke@bbk.ac.uk</a:t>
            </a:r>
            <a:r>
              <a:rPr lang="en-GB" sz="4000" u="sng" dirty="0" smtClean="0"/>
              <a:t> 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3008" y="142568"/>
            <a:ext cx="8229600" cy="1143000"/>
          </a:xfrm>
        </p:spPr>
        <p:txBody>
          <a:bodyPr/>
          <a:lstStyle/>
          <a:p>
            <a:r>
              <a:rPr lang="en-GB" b="1" dirty="0" smtClean="0"/>
              <a:t>Think about the following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204864"/>
            <a:ext cx="4038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200" dirty="0" smtClean="0"/>
              <a:t>What is the difference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200" dirty="0" smtClean="0"/>
              <a:t>between note-</a:t>
            </a:r>
            <a:r>
              <a:rPr lang="en-GB" sz="3200" b="1" dirty="0" smtClean="0"/>
              <a:t>taking</a:t>
            </a:r>
            <a:r>
              <a:rPr lang="en-GB" sz="3200" dirty="0" smtClean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200" dirty="0" smtClean="0"/>
              <a:t>and note-</a:t>
            </a:r>
            <a:r>
              <a:rPr lang="en-GB" sz="3200" b="1" dirty="0" smtClean="0"/>
              <a:t>making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038600" cy="558924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b="1" dirty="0" smtClean="0"/>
              <a:t>Note-taking </a:t>
            </a:r>
            <a:r>
              <a:rPr lang="en-GB" sz="9600" dirty="0" smtClean="0"/>
              <a:t>is when you are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taking notes on material in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class; on what a speaker is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saying; on what is happening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around you.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GB" sz="80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b="1" dirty="0" smtClean="0"/>
              <a:t>Note-making </a:t>
            </a:r>
            <a:r>
              <a:rPr lang="en-GB" sz="9600" dirty="0" smtClean="0"/>
              <a:t>is when you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make notes on your thoughts;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things you think you should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study for, or remember; your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own individual thoughts or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information that you recall,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and want to write down to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remember or study. </a:t>
            </a:r>
            <a:r>
              <a:rPr lang="en-GB" sz="6700" dirty="0" smtClean="0"/>
              <a:t/>
            </a:r>
            <a:br>
              <a:rPr lang="en-GB" sz="6700" dirty="0" smtClean="0"/>
            </a:br>
            <a:endParaRPr lang="en-GB" sz="6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04" y="116632"/>
            <a:ext cx="8229600" cy="1143000"/>
          </a:xfrm>
        </p:spPr>
        <p:txBody>
          <a:bodyPr/>
          <a:lstStyle/>
          <a:p>
            <a:r>
              <a:rPr lang="en-GB" b="1" dirty="0" smtClean="0"/>
              <a:t>Importance </a:t>
            </a:r>
            <a:r>
              <a:rPr lang="en-GB" b="1" dirty="0" smtClean="0"/>
              <a:t>of active note-taking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04" y="1271856"/>
            <a:ext cx="8229600" cy="54726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/>
              <a:t>A</a:t>
            </a:r>
            <a:r>
              <a:rPr lang="en-GB" dirty="0" smtClean="0"/>
              <a:t>void </a:t>
            </a:r>
            <a:r>
              <a:rPr lang="en-GB" dirty="0" smtClean="0"/>
              <a:t>unintentional plagiarism</a:t>
            </a:r>
          </a:p>
          <a:p>
            <a:pPr>
              <a:spcBef>
                <a:spcPts val="0"/>
              </a:spcBef>
            </a:pPr>
            <a:r>
              <a:rPr lang="en-GB" dirty="0"/>
              <a:t>F</a:t>
            </a:r>
            <a:r>
              <a:rPr lang="en-GB" dirty="0" smtClean="0"/>
              <a:t>ocus </a:t>
            </a:r>
            <a:r>
              <a:rPr lang="en-GB" dirty="0" smtClean="0"/>
              <a:t>on what is important</a:t>
            </a:r>
          </a:p>
          <a:p>
            <a:pPr>
              <a:spcBef>
                <a:spcPts val="0"/>
              </a:spcBef>
            </a:pPr>
            <a:r>
              <a:rPr lang="en-GB" dirty="0"/>
              <a:t>U</a:t>
            </a:r>
            <a:r>
              <a:rPr lang="en-GB" dirty="0" smtClean="0"/>
              <a:t>nderstand</a:t>
            </a:r>
            <a:r>
              <a:rPr lang="en-GB" dirty="0" smtClean="0"/>
              <a:t> and remember material, and make connections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Personal </a:t>
            </a:r>
            <a:r>
              <a:rPr lang="en-GB" dirty="0" smtClean="0"/>
              <a:t>record of what you</a:t>
            </a:r>
            <a:r>
              <a:rPr lang="en-GB" dirty="0"/>
              <a:t> </a:t>
            </a:r>
            <a:r>
              <a:rPr lang="en-GB" dirty="0" smtClean="0"/>
              <a:t>have learnt, your questions and ideas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Sets you up for exam </a:t>
            </a:r>
            <a:r>
              <a:rPr lang="en-GB" dirty="0" smtClean="0"/>
              <a:t>revision</a:t>
            </a: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Encourages you to organise and condense your notes 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Encourages you to ask critical questions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24" y="101864"/>
            <a:ext cx="8229600" cy="1143000"/>
          </a:xfrm>
        </p:spPr>
        <p:txBody>
          <a:bodyPr/>
          <a:lstStyle/>
          <a:p>
            <a:r>
              <a:rPr lang="en-GB" b="1" dirty="0"/>
              <a:t>Note-making from </a:t>
            </a:r>
            <a:r>
              <a:rPr lang="en-GB" b="1" dirty="0" smtClean="0"/>
              <a:t>lectures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655403"/>
              </p:ext>
            </p:extLst>
          </p:nvPr>
        </p:nvGraphicFramePr>
        <p:xfrm>
          <a:off x="488424" y="1412776"/>
          <a:ext cx="8229600" cy="5022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Before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During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After</a:t>
                      </a:r>
                      <a:endParaRPr lang="en-GB" dirty="0"/>
                    </a:p>
                  </a:txBody>
                  <a:tcPr/>
                </a:tc>
              </a:tr>
              <a:tr h="1874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Read recommended reading before the lecture - what do you already know about the topic? Is the</a:t>
                      </a:r>
                      <a:r>
                        <a:rPr lang="en-GB" sz="2000" baseline="0" dirty="0" smtClean="0"/>
                        <a:t> topic new to you?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dirty="0" smtClean="0"/>
                        <a:t>Listen/watch for verbal transition cues and </a:t>
                      </a:r>
                    </a:p>
                    <a:p>
                      <a:pPr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 smtClean="0"/>
                        <a:t>non-verbal signs</a:t>
                      </a:r>
                      <a:r>
                        <a:rPr lang="en-GB" sz="2000" baseline="0" dirty="0" smtClean="0"/>
                        <a:t> from lecturer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dirty="0" smtClean="0"/>
                        <a:t>Summarise what you have learnt - this helps your understanding and memory of the topic</a:t>
                      </a:r>
                      <a:endParaRPr lang="en-GB" sz="2000" dirty="0"/>
                    </a:p>
                  </a:txBody>
                  <a:tcPr/>
                </a:tc>
              </a:tr>
              <a:tr h="9820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Print out the lecture slides or hand-outs before the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dirty="0" smtClean="0"/>
                        <a:t>Identify key words and specialised vocabulary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dirty="0" smtClean="0"/>
                        <a:t>Follow up what is important -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reading, questions</a:t>
                      </a:r>
                      <a:endParaRPr lang="en-GB" sz="2000" dirty="0"/>
                    </a:p>
                  </a:txBody>
                  <a:tcPr/>
                </a:tc>
              </a:tr>
              <a:tr h="1730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Anticipate main points and structure of lecture - and how the topic connects to the rest of the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dirty="0" smtClean="0"/>
                        <a:t>Be an active</a:t>
                      </a:r>
                      <a:r>
                        <a:rPr lang="en-GB" sz="2000" baseline="0" dirty="0" smtClean="0"/>
                        <a:t> listener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dirty="0" smtClean="0"/>
                        <a:t>File notes - useful for revision purposes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9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n-GB" b="1" dirty="0" smtClean="0"/>
              <a:t>Linear notes</a:t>
            </a:r>
            <a:endParaRPr lang="en-GB" b="1" dirty="0"/>
          </a:p>
        </p:txBody>
      </p:sp>
      <p:pic>
        <p:nvPicPr>
          <p:cNvPr id="5" name="Content Placeholder 4" descr="Example page of standard linear notes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67240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Example page of standard linear notes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408740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Linear notes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Use headings - main ideas and concepts</a:t>
            </a:r>
          </a:p>
          <a:p>
            <a:pPr>
              <a:spcBef>
                <a:spcPct val="0"/>
              </a:spcBef>
            </a:pPr>
            <a:endParaRPr lang="en-GB" sz="1000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Use subheadings - points within those ideas</a:t>
            </a:r>
          </a:p>
          <a:p>
            <a:pPr>
              <a:spcBef>
                <a:spcPct val="0"/>
              </a:spcBef>
            </a:pPr>
            <a:endParaRPr lang="en-GB" sz="1000" dirty="0"/>
          </a:p>
          <a:p>
            <a:pPr>
              <a:spcBef>
                <a:spcPct val="0"/>
              </a:spcBef>
            </a:pPr>
            <a:r>
              <a:rPr lang="en-GB" dirty="0" smtClean="0"/>
              <a:t>Number </a:t>
            </a:r>
            <a:r>
              <a:rPr lang="en-GB" dirty="0"/>
              <a:t>the </a:t>
            </a:r>
            <a:r>
              <a:rPr lang="en-GB" dirty="0" smtClean="0"/>
              <a:t>points - to keep organised</a:t>
            </a:r>
          </a:p>
          <a:p>
            <a:pPr>
              <a:spcBef>
                <a:spcPct val="0"/>
              </a:spcBef>
            </a:pPr>
            <a:endParaRPr lang="en-GB" sz="1000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One point per line</a:t>
            </a:r>
          </a:p>
          <a:p>
            <a:pPr>
              <a:spcBef>
                <a:spcPct val="0"/>
              </a:spcBef>
            </a:pPr>
            <a:endParaRPr lang="en-GB" sz="1000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Underline</a:t>
            </a:r>
            <a:r>
              <a:rPr lang="en-GB" dirty="0"/>
              <a:t>, colour, use capital letters for </a:t>
            </a:r>
            <a:r>
              <a:rPr lang="en-GB" dirty="0" smtClean="0"/>
              <a:t>emphasis</a:t>
            </a:r>
          </a:p>
          <a:p>
            <a:pPr>
              <a:spcBef>
                <a:spcPct val="0"/>
              </a:spcBef>
            </a:pPr>
            <a:endParaRPr lang="en-GB" sz="1000" dirty="0"/>
          </a:p>
          <a:p>
            <a:pPr>
              <a:spcBef>
                <a:spcPct val="0"/>
              </a:spcBef>
            </a:pPr>
            <a:r>
              <a:rPr lang="en-GB" dirty="0"/>
              <a:t>Use </a:t>
            </a:r>
            <a:r>
              <a:rPr lang="en-GB" dirty="0" smtClean="0"/>
              <a:t>abbreviations - =for </a:t>
            </a:r>
            <a:r>
              <a:rPr lang="en-GB" dirty="0"/>
              <a:t>equal, </a:t>
            </a:r>
            <a:r>
              <a:rPr lang="en-GB" dirty="0" smtClean="0"/>
              <a:t>&lt;less </a:t>
            </a:r>
            <a:r>
              <a:rPr lang="en-GB" dirty="0"/>
              <a:t>than, </a:t>
            </a:r>
            <a:endParaRPr lang="en-GB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GB" dirty="0" smtClean="0"/>
              <a:t>    &gt;more than, re </a:t>
            </a:r>
            <a:r>
              <a:rPr lang="en-GB" dirty="0"/>
              <a:t>regarding, cf compared </a:t>
            </a:r>
            <a:r>
              <a:rPr lang="en-GB" dirty="0" smtClean="0"/>
              <a:t>with</a:t>
            </a:r>
          </a:p>
          <a:p>
            <a:pPr marL="0" indent="0">
              <a:spcBef>
                <a:spcPct val="0"/>
              </a:spcBef>
              <a:buNone/>
            </a:pPr>
            <a:endParaRPr lang="en-GB" sz="1000" dirty="0"/>
          </a:p>
          <a:p>
            <a:pPr>
              <a:spcBef>
                <a:spcPct val="0"/>
              </a:spcBef>
            </a:pPr>
            <a:r>
              <a:rPr lang="en-GB" dirty="0" smtClean="0"/>
              <a:t>Leave space - for adding detail, thinking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8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GB" b="1" dirty="0" smtClean="0"/>
              <a:t>Mind map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Example page of pattern notes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1369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Mind map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dirty="0"/>
              <a:t>Turn the paper sideways, A3 </a:t>
            </a:r>
            <a:r>
              <a:rPr lang="en-GB" dirty="0" smtClean="0"/>
              <a:t>landscape</a:t>
            </a:r>
          </a:p>
          <a:p>
            <a:pPr>
              <a:spcBef>
                <a:spcPct val="0"/>
              </a:spcBef>
            </a:pPr>
            <a:endParaRPr lang="en-GB" sz="1000" dirty="0"/>
          </a:p>
          <a:p>
            <a:pPr>
              <a:spcBef>
                <a:spcPct val="0"/>
              </a:spcBef>
            </a:pPr>
            <a:r>
              <a:rPr lang="en-GB" dirty="0"/>
              <a:t>Write the topic in the centre of the </a:t>
            </a:r>
            <a:r>
              <a:rPr lang="en-GB" dirty="0" smtClean="0"/>
              <a:t>page</a:t>
            </a:r>
          </a:p>
          <a:p>
            <a:pPr>
              <a:spcBef>
                <a:spcPct val="0"/>
              </a:spcBef>
            </a:pPr>
            <a:endParaRPr lang="en-GB" sz="1000" dirty="0"/>
          </a:p>
          <a:p>
            <a:pPr>
              <a:spcBef>
                <a:spcPct val="0"/>
              </a:spcBef>
            </a:pPr>
            <a:r>
              <a:rPr lang="en-GB" dirty="0"/>
              <a:t>Write related ideas around this </a:t>
            </a:r>
            <a:r>
              <a:rPr lang="en-GB" dirty="0" smtClean="0"/>
              <a:t>centre</a:t>
            </a:r>
          </a:p>
          <a:p>
            <a:pPr>
              <a:spcBef>
                <a:spcPct val="0"/>
              </a:spcBef>
            </a:pPr>
            <a:endParaRPr lang="en-GB" sz="1000" dirty="0"/>
          </a:p>
          <a:p>
            <a:pPr>
              <a:spcBef>
                <a:spcPct val="0"/>
              </a:spcBef>
            </a:pPr>
            <a:r>
              <a:rPr lang="en-GB" dirty="0"/>
              <a:t>Add secondary ideas to the main </a:t>
            </a:r>
            <a:r>
              <a:rPr lang="en-GB" dirty="0" smtClean="0"/>
              <a:t>ideas</a:t>
            </a:r>
          </a:p>
          <a:p>
            <a:pPr>
              <a:spcBef>
                <a:spcPct val="0"/>
              </a:spcBef>
            </a:pPr>
            <a:endParaRPr lang="en-GB" sz="1000" dirty="0"/>
          </a:p>
          <a:p>
            <a:pPr>
              <a:spcBef>
                <a:spcPct val="0"/>
              </a:spcBef>
            </a:pPr>
            <a:r>
              <a:rPr lang="en-GB" dirty="0"/>
              <a:t>Link up these ideas to show </a:t>
            </a:r>
            <a:r>
              <a:rPr lang="en-GB" dirty="0" smtClean="0"/>
              <a:t>relationships</a:t>
            </a:r>
          </a:p>
          <a:p>
            <a:pPr>
              <a:spcBef>
                <a:spcPct val="0"/>
              </a:spcBef>
            </a:pPr>
            <a:endParaRPr lang="en-GB" sz="1000" dirty="0"/>
          </a:p>
          <a:p>
            <a:pPr>
              <a:spcBef>
                <a:spcPct val="0"/>
              </a:spcBef>
            </a:pPr>
            <a:r>
              <a:rPr lang="en-GB" dirty="0"/>
              <a:t>Use colours, different line thickness, symbols, pictures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3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b="1" dirty="0" smtClean="0"/>
              <a:t>Cornell system</a:t>
            </a:r>
            <a:endParaRPr lang="en-GB" b="1" dirty="0"/>
          </a:p>
        </p:txBody>
      </p:sp>
      <p:pic>
        <p:nvPicPr>
          <p:cNvPr id="5" name="Content Placeholder 4" descr="Example page of split page notes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2484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Example page of split page notes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40797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Cornell No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63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Workshop activity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b="1" dirty="0"/>
              <a:t>London's Black history</a:t>
            </a:r>
          </a:p>
          <a:p>
            <a:pPr>
              <a:spcBef>
                <a:spcPts val="0"/>
              </a:spcBef>
            </a:pPr>
            <a:endParaRPr lang="en-GB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2800" dirty="0">
                <a:hlinkClick r:id="rId2"/>
              </a:rPr>
              <a:t>https://www.youtube.com/watch?v=BA4e7JH-vFs</a:t>
            </a:r>
            <a:endParaRPr lang="en-GB" sz="2800" dirty="0"/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/>
              <a:t>Select a </a:t>
            </a:r>
            <a:r>
              <a:rPr lang="en-GB" dirty="0"/>
              <a:t>note-taking technique, </a:t>
            </a:r>
            <a:r>
              <a:rPr lang="en-GB" dirty="0" smtClean="0"/>
              <a:t>and use it to make </a:t>
            </a:r>
            <a:r>
              <a:rPr lang="en-GB" dirty="0"/>
              <a:t>notes on the above mini-lecture.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35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Aims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72288"/>
            <a:ext cx="8229600" cy="5400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GB" dirty="0" smtClean="0"/>
              <a:t>Identify the common problems students encounter when reading and note-making for academic purposes - and which apply to you</a:t>
            </a:r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r>
              <a:rPr lang="en-GB" dirty="0"/>
              <a:t>W</a:t>
            </a:r>
            <a:r>
              <a:rPr lang="en-GB" dirty="0" smtClean="0"/>
              <a:t>hat </a:t>
            </a:r>
            <a:r>
              <a:rPr lang="en-GB" dirty="0" smtClean="0"/>
              <a:t>is meant by active reading strategies and note-making methods - and how they </a:t>
            </a:r>
            <a:r>
              <a:rPr lang="en-GB" dirty="0" smtClean="0"/>
              <a:t>can help </a:t>
            </a:r>
            <a:r>
              <a:rPr lang="en-GB" dirty="0" smtClean="0"/>
              <a:t>you to cope with the large amount of reading and increase your understanding of the reading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dirty="0" smtClean="0"/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lnSpc>
                <a:spcPct val="110000"/>
              </a:lnSpc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33872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Useful resources (note-making)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33872" y="1772816"/>
            <a:ext cx="8496944" cy="59766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800" dirty="0" smtClean="0"/>
              <a:t>Cottrell, S. (2013) </a:t>
            </a:r>
            <a:r>
              <a:rPr lang="en-GB" sz="2800" i="1" dirty="0" smtClean="0"/>
              <a:t>The Study Skills Handbook</a:t>
            </a:r>
            <a:r>
              <a:rPr lang="en-GB" sz="2800" dirty="0"/>
              <a:t> </a:t>
            </a:r>
            <a:r>
              <a:rPr lang="en-GB" sz="2800" dirty="0" smtClean="0"/>
              <a:t>chapter 6 </a:t>
            </a:r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‘Core research skills: Reading, note-making and managing</a:t>
            </a:r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information’ pp.153 to 186</a:t>
            </a:r>
          </a:p>
          <a:p>
            <a:pPr>
              <a:spcBef>
                <a:spcPts val="0"/>
              </a:spcBef>
              <a:buNone/>
            </a:pPr>
            <a:endParaRPr lang="en-GB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Northedge, A. (2005) </a:t>
            </a:r>
            <a:r>
              <a:rPr lang="en-GB" sz="2800" i="1" dirty="0" smtClean="0"/>
              <a:t>The Good Study Guide</a:t>
            </a:r>
            <a:r>
              <a:rPr lang="en-GB" sz="2800" dirty="0" smtClean="0"/>
              <a:t> chapter 6 </a:t>
            </a:r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‘Making notes’ pp128-156</a:t>
            </a:r>
          </a:p>
          <a:p>
            <a:pPr>
              <a:spcBef>
                <a:spcPts val="0"/>
              </a:spcBef>
              <a:buNone/>
            </a:pPr>
            <a:endParaRPr lang="en-GB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800" dirty="0">
                <a:hlinkClick r:id="rId3"/>
              </a:rPr>
              <a:t>https://he.palgrave.com/studentstudyskills/page/making-notes</a:t>
            </a:r>
            <a:r>
              <a:rPr lang="en-GB" sz="1800" dirty="0" smtClean="0">
                <a:hlinkClick r:id="rId3"/>
              </a:rPr>
              <a:t>/</a:t>
            </a:r>
            <a:r>
              <a:rPr lang="en-GB" sz="1800" dirty="0" smtClean="0"/>
              <a:t> </a:t>
            </a:r>
          </a:p>
          <a:p>
            <a:pPr>
              <a:spcBef>
                <a:spcPts val="0"/>
              </a:spcBef>
              <a:buNone/>
            </a:pPr>
            <a:endParaRPr lang="en-GB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800" u="sng" dirty="0" smtClean="0">
                <a:hlinkClick r:id="rId4"/>
              </a:rPr>
              <a:t>http://www.bbk.ac.uk/mybirkbeck/get-ahead-stay-ahead/academic_skills/note-taking-</a:t>
            </a:r>
          </a:p>
          <a:p>
            <a:pPr>
              <a:spcBef>
                <a:spcPts val="0"/>
              </a:spcBef>
              <a:buNone/>
            </a:pPr>
            <a:r>
              <a:rPr lang="en-GB" sz="1800" u="sng" dirty="0" smtClean="0">
                <a:hlinkClick r:id="rId4"/>
              </a:rPr>
              <a:t>skills</a:t>
            </a:r>
            <a:r>
              <a:rPr lang="en-GB" sz="1800" u="sng" dirty="0" smtClean="0"/>
              <a:t> </a:t>
            </a:r>
          </a:p>
          <a:p>
            <a:pPr>
              <a:spcBef>
                <a:spcPts val="0"/>
              </a:spcBef>
              <a:buNone/>
            </a:pPr>
            <a:endParaRPr lang="en-GB" sz="1000" u="sng" dirty="0" smtClean="0"/>
          </a:p>
          <a:p>
            <a:pPr>
              <a:spcBef>
                <a:spcPts val="0"/>
              </a:spcBef>
              <a:buNone/>
            </a:pPr>
            <a:r>
              <a:rPr lang="en-GB" sz="1800" u="sng" dirty="0">
                <a:hlinkClick r:id="rId5"/>
              </a:rPr>
              <a:t>https://</a:t>
            </a:r>
            <a:r>
              <a:rPr lang="en-GB" sz="1800" u="sng" dirty="0" smtClean="0">
                <a:hlinkClick r:id="rId5"/>
              </a:rPr>
              <a:t>www2.open.ac.uk/students/skillsforstudy/notetaking-techniques.php</a:t>
            </a:r>
            <a:r>
              <a:rPr lang="en-GB" sz="1800" u="sng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400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Recap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72288"/>
            <a:ext cx="8229600" cy="5400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GB" dirty="0" smtClean="0"/>
              <a:t>Identify the common problems students encounter when reading and note-making for academic purposes - and which apply to you</a:t>
            </a:r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r>
              <a:rPr lang="en-GB" dirty="0" smtClean="0"/>
              <a:t>Recognise what is meant by active reading strategies and note-making methods - and how they help you to cope with the large amount of reading and increase your understanding of the reading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2000" dirty="0" smtClean="0"/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endParaRPr lang="en-GB" sz="1000" dirty="0" smtClean="0"/>
          </a:p>
          <a:p>
            <a:pPr lvl="0">
              <a:spcBef>
                <a:spcPts val="0"/>
              </a:spcBef>
            </a:pPr>
            <a:endParaRPr lang="en-GB" sz="1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2000" dirty="0" smtClean="0"/>
          </a:p>
          <a:p>
            <a:pPr>
              <a:lnSpc>
                <a:spcPct val="11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532440" cy="1143000"/>
          </a:xfrm>
        </p:spPr>
        <p:txBody>
          <a:bodyPr>
            <a:noAutofit/>
          </a:bodyPr>
          <a:lstStyle/>
          <a:p>
            <a:r>
              <a:rPr lang="en-GB" b="1" dirty="0"/>
              <a:t>C</a:t>
            </a:r>
            <a:r>
              <a:rPr lang="en-GB" b="1" dirty="0" smtClean="0"/>
              <a:t>ommon difficulties with reading for academic purposes. </a:t>
            </a:r>
            <a:br>
              <a:rPr lang="en-GB" b="1" dirty="0" smtClean="0"/>
            </a:br>
            <a:r>
              <a:rPr lang="en-GB" b="1" dirty="0" smtClean="0"/>
              <a:t>Which apply to you?</a:t>
            </a:r>
            <a:r>
              <a:rPr lang="en-GB" dirty="0" smtClean="0"/>
              <a:t/>
            </a:r>
            <a:br>
              <a:rPr lang="en-GB" dirty="0" smtClean="0"/>
            </a:br>
            <a:endParaRPr lang="el-GR" b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184" y="2708920"/>
            <a:ext cx="8784976" cy="5760640"/>
          </a:xfrm>
        </p:spPr>
        <p:txBody>
          <a:bodyPr>
            <a:normAutofit/>
          </a:bodyPr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I spend too much or too little time reading.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endParaRPr lang="en-GB" sz="1000" dirty="0" smtClean="0"/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I do not understand the material.  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endParaRPr lang="en-GB" sz="1000" dirty="0"/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I find the language/specialised vocabulary used too complicated.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endParaRPr lang="en-GB" sz="1000" dirty="0" smtClean="0"/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I can not remember everything I read.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endParaRPr lang="en-GB" sz="1000" dirty="0" smtClean="0"/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I find the amount of reading overwhelming.</a:t>
            </a:r>
          </a:p>
          <a:p>
            <a:pPr lvl="1" eaLnBrk="1" hangingPunct="1">
              <a:spcBef>
                <a:spcPts val="0"/>
              </a:spcBef>
            </a:pPr>
            <a:endParaRPr lang="en-GB" sz="2400" dirty="0" smtClean="0">
              <a:latin typeface="Garamond" pitchFamily="18" charset="0"/>
            </a:endParaRPr>
          </a:p>
          <a:p>
            <a:pPr eaLnBrk="1" hangingPunct="1"/>
            <a:endParaRPr lang="el-GR" sz="24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1344" y="53752"/>
            <a:ext cx="8229600" cy="1143000"/>
          </a:xfrm>
        </p:spPr>
        <p:txBody>
          <a:bodyPr/>
          <a:lstStyle/>
          <a:p>
            <a:r>
              <a:rPr lang="en-GB" b="1" dirty="0" smtClean="0"/>
              <a:t>What is active reading?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344" y="1196752"/>
            <a:ext cx="4038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smtClean="0"/>
              <a:t>Active reading simply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means reading something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with a determination to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understand and evaluate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it for its relevance to your </a:t>
            </a:r>
          </a:p>
          <a:p>
            <a:pPr>
              <a:spcBef>
                <a:spcPts val="0"/>
              </a:spcBef>
              <a:buNone/>
            </a:pPr>
            <a:r>
              <a:rPr lang="en-GB" dirty="0"/>
              <a:t>n</a:t>
            </a:r>
            <a:r>
              <a:rPr lang="en-GB" dirty="0" smtClean="0"/>
              <a:t>eeds . . . Actively </a:t>
            </a:r>
            <a:r>
              <a:rPr lang="en-GB" dirty="0" smtClean="0"/>
              <a:t>and </a:t>
            </a:r>
            <a:endParaRPr lang="en-GB" dirty="0" smtClean="0"/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critically engaging </a:t>
            </a:r>
            <a:r>
              <a:rPr lang="en-GB" dirty="0" smtClean="0"/>
              <a:t>with </a:t>
            </a:r>
            <a:endParaRPr lang="en-GB" dirty="0" smtClean="0"/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the </a:t>
            </a:r>
            <a:r>
              <a:rPr lang="en-GB" dirty="0" smtClean="0"/>
              <a:t>content </a:t>
            </a:r>
            <a:r>
              <a:rPr lang="en-GB" dirty="0" smtClean="0"/>
              <a:t>can </a:t>
            </a:r>
            <a:r>
              <a:rPr lang="en-GB" dirty="0" smtClean="0"/>
              <a:t>save you </a:t>
            </a:r>
            <a:endParaRPr lang="en-GB" dirty="0" smtClean="0"/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time</a:t>
            </a:r>
            <a:r>
              <a:rPr lang="en-GB" dirty="0" smtClean="0"/>
              <a:t>. </a:t>
            </a: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1000" b="1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http</a:t>
            </a:r>
            <a:r>
              <a:rPr lang="en-GB" sz="1000" b="1" dirty="0" smtClean="0"/>
              <a:t>://www2.open.ac.uk/students/skillsforstudy/active-reading.php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16016" y="1052736"/>
            <a:ext cx="4038600" cy="60486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smtClean="0"/>
              <a:t>Active reading simply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means keeping focussed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on the </a:t>
            </a:r>
            <a:r>
              <a:rPr lang="en-GB" dirty="0" smtClean="0"/>
              <a:t>material . . . your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time spent reading </a:t>
            </a:r>
            <a:r>
              <a:rPr lang="en-GB" dirty="0" smtClean="0"/>
              <a:t>is </a:t>
            </a:r>
            <a:endParaRPr lang="en-GB" dirty="0" smtClean="0"/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more </a:t>
            </a:r>
            <a:r>
              <a:rPr lang="en-GB" dirty="0" smtClean="0"/>
              <a:t>efficient, </a:t>
            </a:r>
            <a:r>
              <a:rPr lang="en-GB" dirty="0" smtClean="0"/>
              <a:t>and </a:t>
            </a:r>
            <a:r>
              <a:rPr lang="en-GB" dirty="0" smtClean="0"/>
              <a:t>that </a:t>
            </a:r>
            <a:endParaRPr lang="en-GB" dirty="0" smtClean="0"/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you're </a:t>
            </a:r>
            <a:r>
              <a:rPr lang="en-GB" dirty="0" smtClean="0"/>
              <a:t>more </a:t>
            </a:r>
            <a:r>
              <a:rPr lang="en-GB" dirty="0" smtClean="0"/>
              <a:t>likely </a:t>
            </a:r>
            <a:r>
              <a:rPr lang="en-GB" dirty="0" smtClean="0"/>
              <a:t>to </a:t>
            </a:r>
            <a:endParaRPr lang="en-GB" dirty="0" smtClean="0"/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remember </a:t>
            </a:r>
            <a:r>
              <a:rPr lang="en-GB" dirty="0" smtClean="0"/>
              <a:t>what </a:t>
            </a:r>
            <a:r>
              <a:rPr lang="en-GB" dirty="0" smtClean="0"/>
              <a:t>you've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Read . . . Active </a:t>
            </a:r>
            <a:r>
              <a:rPr lang="en-GB" dirty="0" smtClean="0"/>
              <a:t>reading </a:t>
            </a:r>
            <a:endParaRPr lang="en-GB" dirty="0" smtClean="0"/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will </a:t>
            </a:r>
            <a:r>
              <a:rPr lang="en-GB" dirty="0" smtClean="0"/>
              <a:t>also </a:t>
            </a:r>
            <a:r>
              <a:rPr lang="en-GB" dirty="0" smtClean="0"/>
              <a:t>help </a:t>
            </a:r>
            <a:r>
              <a:rPr lang="en-GB" dirty="0" smtClean="0"/>
              <a:t>you to form </a:t>
            </a:r>
            <a:endParaRPr lang="en-GB" dirty="0" smtClean="0"/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your own opinions </a:t>
            </a:r>
            <a:r>
              <a:rPr lang="en-GB" dirty="0" smtClean="0"/>
              <a:t>as </a:t>
            </a:r>
            <a:r>
              <a:rPr lang="en-GB" dirty="0" smtClean="0"/>
              <a:t>you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go </a:t>
            </a:r>
            <a:r>
              <a:rPr lang="en-GB" dirty="0" smtClean="0"/>
              <a:t>along.</a:t>
            </a:r>
          </a:p>
          <a:p>
            <a:pPr algn="ctr">
              <a:spcBef>
                <a:spcPts val="0"/>
              </a:spcBef>
              <a:buNone/>
            </a:pPr>
            <a:endParaRPr lang="en-GB" sz="1000" b="1" dirty="0" smtClean="0"/>
          </a:p>
          <a:p>
            <a:pPr algn="ctr">
              <a:spcBef>
                <a:spcPts val="0"/>
              </a:spcBef>
              <a:buNone/>
            </a:pPr>
            <a:r>
              <a:rPr lang="en-GB" sz="1000" b="1" dirty="0" smtClean="0"/>
              <a:t>http</a:t>
            </a:r>
            <a:r>
              <a:rPr lang="en-GB" sz="1000" b="1" dirty="0" smtClean="0"/>
              <a:t>://www.humanities.manchester.ac.uk/studyskills/essentials/reading/active_reading.html</a:t>
            </a:r>
          </a:p>
          <a:p>
            <a:pPr>
              <a:spcBef>
                <a:spcPts val="0"/>
              </a:spcBef>
              <a:buNone/>
            </a:pPr>
            <a:endParaRPr lang="en-GB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b="1" dirty="0" smtClean="0"/>
              <a:t>Importance of active reading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6886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Uses smart reading techniques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E</a:t>
            </a:r>
            <a:r>
              <a:rPr lang="en-GB" dirty="0" smtClean="0"/>
              <a:t>ngage </a:t>
            </a:r>
            <a:r>
              <a:rPr lang="en-GB" dirty="0" smtClean="0"/>
              <a:t>intellectually with what you are reading - essential for critical thinking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Selective use </a:t>
            </a:r>
            <a:r>
              <a:rPr lang="en-GB" dirty="0" smtClean="0"/>
              <a:t>of your reading lists - essential v. background </a:t>
            </a:r>
            <a:r>
              <a:rPr lang="en-GB" dirty="0" smtClean="0"/>
              <a:t>reading - and material</a:t>
            </a:r>
            <a:endParaRPr lang="en-GB" dirty="0" smtClean="0"/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Crucial for </a:t>
            </a:r>
            <a:r>
              <a:rPr lang="en-GB" dirty="0" smtClean="0"/>
              <a:t>an </a:t>
            </a:r>
            <a:r>
              <a:rPr lang="en-GB" dirty="0" smtClean="0"/>
              <a:t>academic writing style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Encourages </a:t>
            </a:r>
            <a:r>
              <a:rPr lang="en-GB" dirty="0" smtClean="0"/>
              <a:t>active </a:t>
            </a:r>
            <a:r>
              <a:rPr lang="en-GB" dirty="0" smtClean="0"/>
              <a:t>note-making techniques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Soft employment skill - transferable to the workplace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q3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06489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67544" y="332656"/>
            <a:ext cx="8435975" cy="55895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b="1" dirty="0" smtClean="0"/>
              <a:t>Scanning</a:t>
            </a:r>
            <a:r>
              <a:rPr lang="en-GB" dirty="0" smtClean="0"/>
              <a:t> (to get particular information from a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text) - scan text quickly to locate specific words/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phrases and layout e.g. headings, sub-headings,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images, author’s name/affiliation, contents page,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index for specific words</a:t>
            </a:r>
          </a:p>
          <a:p>
            <a:pPr>
              <a:spcBef>
                <a:spcPts val="0"/>
              </a:spcBef>
              <a:buNone/>
            </a:pPr>
            <a:endParaRPr lang="en-GB" b="1" dirty="0" smtClean="0"/>
          </a:p>
          <a:p>
            <a:pPr>
              <a:spcBef>
                <a:spcPts val="0"/>
              </a:spcBef>
              <a:buNone/>
            </a:pPr>
            <a:r>
              <a:rPr lang="en-GB" b="1" dirty="0" smtClean="0"/>
              <a:t>Skimming</a:t>
            </a:r>
            <a:r>
              <a:rPr lang="en-GB" dirty="0" smtClean="0"/>
              <a:t> (to get a general idea of the text) </a:t>
            </a:r>
            <a:r>
              <a:rPr lang="en-GB" dirty="0"/>
              <a:t>-</a:t>
            </a:r>
            <a:r>
              <a:rPr lang="en-GB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read quickly prior to in-depth reading </a:t>
            </a:r>
            <a:r>
              <a:rPr lang="en-GB" dirty="0" smtClean="0"/>
              <a:t>for</a:t>
            </a:r>
            <a:endParaRPr lang="en-GB" dirty="0" smtClean="0"/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indication of scope/content of </a:t>
            </a:r>
            <a:r>
              <a:rPr lang="en-GB" dirty="0" smtClean="0"/>
              <a:t>text e.g. </a:t>
            </a:r>
            <a:r>
              <a:rPr lang="en-GB" dirty="0" smtClean="0"/>
              <a:t>read first </a:t>
            </a:r>
            <a:endParaRPr lang="en-GB" dirty="0" smtClean="0"/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and last </a:t>
            </a:r>
            <a:r>
              <a:rPr lang="en-GB" dirty="0" smtClean="0"/>
              <a:t>paragraphs to get main points, look at </a:t>
            </a:r>
            <a:endParaRPr lang="en-GB" dirty="0" smtClean="0"/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first sentence </a:t>
            </a:r>
            <a:r>
              <a:rPr lang="en-GB" dirty="0" smtClean="0"/>
              <a:t>of each paragraph to identify </a:t>
            </a:r>
            <a:endParaRPr lang="en-GB" dirty="0" smtClean="0"/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content of paragraph</a:t>
            </a:r>
            <a:r>
              <a:rPr lang="en-GB" dirty="0" smtClean="0"/>
              <a:t>, note key points in summary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4900" b="1" dirty="0" smtClean="0">
                <a:ea typeface="Times New Roman" pitchFamily="18" charset="0"/>
                <a:cs typeface="Arial" pitchFamily="34" charset="0"/>
              </a:rPr>
              <a:t>Useful resources (reading)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ts val="0"/>
              </a:spcBef>
              <a:buNone/>
            </a:pPr>
            <a:r>
              <a:rPr lang="en-GB" sz="1800" dirty="0" smtClean="0">
                <a:ea typeface="Calibri" pitchFamily="34" charset="0"/>
                <a:cs typeface="Arial" pitchFamily="34" charset="0"/>
                <a:hlinkClick r:id="rId2"/>
              </a:rPr>
              <a:t>http://www.bbk.ac.uk/mybirkbeck/get-ahead-stay-ahead/academic_skills/reading</a:t>
            </a:r>
            <a:r>
              <a:rPr lang="en-GB" sz="1800" dirty="0" smtClean="0">
                <a:ea typeface="Calibri" pitchFamily="34" charset="0"/>
                <a:cs typeface="Arial" pitchFamily="34" charset="0"/>
              </a:rPr>
              <a:t> </a:t>
            </a:r>
            <a:endParaRPr lang="en-GB" sz="18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ts val="0"/>
              </a:spcBef>
              <a:buNone/>
            </a:pPr>
            <a:endParaRPr lang="en-GB" sz="1000" dirty="0" smtClean="0">
              <a:ea typeface="Calibri" pitchFamily="34" charset="0"/>
              <a:cs typeface="Arial" pitchFamily="34" charset="0"/>
              <a:hlinkClick r:id="rId3"/>
            </a:endParaRPr>
          </a:p>
          <a:p>
            <a:pPr marL="0" lvl="0" indent="0" eaLnBrk="0" fontAlgn="base" hangingPunct="0">
              <a:spcBef>
                <a:spcPts val="0"/>
              </a:spcBef>
              <a:buNone/>
            </a:pPr>
            <a:r>
              <a:rPr lang="en-GB" sz="1800" dirty="0">
                <a:ea typeface="Calibri" pitchFamily="34" charset="0"/>
                <a:cs typeface="Arial" pitchFamily="34" charset="0"/>
                <a:hlinkClick r:id="rId4"/>
              </a:rPr>
              <a:t>https://he.palgrave.com/studentstudyskills/page/reading-and-research-strategies</a:t>
            </a:r>
            <a:r>
              <a:rPr lang="en-GB" sz="1800" dirty="0" smtClean="0">
                <a:ea typeface="Calibri" pitchFamily="34" charset="0"/>
                <a:cs typeface="Arial" pitchFamily="34" charset="0"/>
                <a:hlinkClick r:id="rId4"/>
              </a:rPr>
              <a:t>/</a:t>
            </a:r>
          </a:p>
          <a:p>
            <a:pPr marL="0" lvl="0" indent="0" eaLnBrk="0" fontAlgn="base" hangingPunct="0">
              <a:spcBef>
                <a:spcPts val="0"/>
              </a:spcBef>
              <a:buNone/>
            </a:pPr>
            <a:endParaRPr lang="en-GB" sz="1000" dirty="0" smtClean="0">
              <a:ea typeface="Calibri" pitchFamily="34" charset="0"/>
              <a:cs typeface="Arial" pitchFamily="34" charset="0"/>
              <a:hlinkClick r:id="rId4"/>
            </a:endParaRPr>
          </a:p>
          <a:p>
            <a:pPr marL="0" lvl="0" indent="0" eaLnBrk="0" fontAlgn="base" hangingPunct="0">
              <a:spcBef>
                <a:spcPts val="0"/>
              </a:spcBef>
              <a:buNone/>
            </a:pPr>
            <a:r>
              <a:rPr lang="en-GB" sz="1800" dirty="0" smtClean="0">
                <a:ea typeface="Calibri" pitchFamily="34" charset="0"/>
                <a:cs typeface="Arial" pitchFamily="34" charset="0"/>
                <a:hlinkClick r:id="rId4"/>
              </a:rPr>
              <a:t>http://www.bbk.ac.uk/mybirkbeck/get-ahead-stay-ahead/academic_skills/your-reading-list</a:t>
            </a:r>
            <a:r>
              <a:rPr lang="en-GB" sz="1800" dirty="0" smtClean="0">
                <a:ea typeface="Calibri" pitchFamily="34" charset="0"/>
                <a:cs typeface="Arial" pitchFamily="34" charset="0"/>
              </a:rPr>
              <a:t> </a:t>
            </a:r>
            <a:endParaRPr lang="en-GB" sz="18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ts val="0"/>
              </a:spcBef>
              <a:buNone/>
            </a:pPr>
            <a:endParaRPr lang="en-GB" sz="1000" dirty="0" smtClean="0">
              <a:ea typeface="Calibri" pitchFamily="34" charset="0"/>
              <a:cs typeface="Arial" pitchFamily="34" charset="0"/>
              <a:hlinkClick r:id="rId5"/>
            </a:endParaRPr>
          </a:p>
          <a:p>
            <a:pPr marL="0" lvl="0" indent="0" eaLnBrk="0" fontAlgn="base" hangingPunct="0">
              <a:spcBef>
                <a:spcPts val="0"/>
              </a:spcBef>
              <a:buNone/>
            </a:pPr>
            <a:r>
              <a:rPr lang="en-GB" sz="1800" dirty="0" smtClean="0">
                <a:ea typeface="Calibri" pitchFamily="34" charset="0"/>
                <a:cs typeface="Arial" pitchFamily="34" charset="0"/>
                <a:hlinkClick r:id="rId5"/>
              </a:rPr>
              <a:t>http://www.bbk.ac.uk/mybirkbeck/get-ahead-stay-ahead/writing/referencing</a:t>
            </a:r>
            <a:r>
              <a:rPr lang="en-GB" sz="1800" dirty="0" smtClean="0">
                <a:ea typeface="Calibri" pitchFamily="34" charset="0"/>
                <a:cs typeface="Arial" pitchFamily="34" charset="0"/>
              </a:rPr>
              <a:t> </a:t>
            </a:r>
          </a:p>
          <a:p>
            <a:pPr marL="0" lvl="0" indent="0" eaLnBrk="0" fontAlgn="base" hangingPunct="0">
              <a:spcBef>
                <a:spcPts val="0"/>
              </a:spcBef>
              <a:buNone/>
            </a:pPr>
            <a:endParaRPr lang="en-GB" sz="1000" dirty="0"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800" dirty="0">
                <a:hlinkClick r:id="rId6"/>
              </a:rPr>
              <a:t>http://</a:t>
            </a:r>
            <a:r>
              <a:rPr lang="en-GB" sz="1800" dirty="0" smtClean="0">
                <a:hlinkClick r:id="rId6"/>
              </a:rPr>
              <a:t>www2.open.ac.uk/students/skillsforstudy/active-reading.php</a:t>
            </a:r>
            <a:endParaRPr lang="en-GB" sz="1800" dirty="0" smtClean="0"/>
          </a:p>
          <a:p>
            <a:pPr>
              <a:spcBef>
                <a:spcPts val="0"/>
              </a:spcBef>
              <a:buNone/>
            </a:pPr>
            <a:endParaRPr lang="en-GB" sz="1000" dirty="0"/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Cottrell</a:t>
            </a:r>
            <a:r>
              <a:rPr lang="en-GB" sz="2800" dirty="0"/>
              <a:t>, S. (2013) </a:t>
            </a:r>
            <a:r>
              <a:rPr lang="en-GB" sz="2800" i="1" dirty="0"/>
              <a:t>The Study Skills </a:t>
            </a:r>
            <a:r>
              <a:rPr lang="en-GB" sz="2800" i="1" dirty="0" smtClean="0"/>
              <a:t>Handbook </a:t>
            </a:r>
            <a:r>
              <a:rPr lang="en-GB" sz="2800" dirty="0" smtClean="0"/>
              <a:t>chapter </a:t>
            </a:r>
            <a:r>
              <a:rPr lang="en-GB" sz="2800" dirty="0"/>
              <a:t>6 </a:t>
            </a:r>
            <a:endParaRPr lang="en-GB" sz="2800" dirty="0" smtClean="0"/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‘</a:t>
            </a:r>
            <a:r>
              <a:rPr lang="en-GB" sz="2800" dirty="0"/>
              <a:t>Core </a:t>
            </a:r>
            <a:r>
              <a:rPr lang="en-GB" sz="2800" dirty="0" smtClean="0"/>
              <a:t>research </a:t>
            </a:r>
            <a:r>
              <a:rPr lang="en-GB" sz="2800" dirty="0"/>
              <a:t>skills: Reading, </a:t>
            </a:r>
            <a:r>
              <a:rPr lang="en-GB" sz="2800" dirty="0" smtClean="0"/>
              <a:t>note-making </a:t>
            </a:r>
            <a:r>
              <a:rPr lang="en-GB" sz="2800" dirty="0"/>
              <a:t>and </a:t>
            </a:r>
            <a:endParaRPr lang="en-GB" sz="2800" dirty="0" smtClean="0"/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managing </a:t>
            </a:r>
            <a:r>
              <a:rPr lang="en-GB" sz="2800" dirty="0"/>
              <a:t>information’ </a:t>
            </a:r>
            <a:r>
              <a:rPr lang="en-GB" sz="2800" dirty="0" smtClean="0"/>
              <a:t>pp.153 </a:t>
            </a:r>
            <a:r>
              <a:rPr lang="en-GB" sz="2800" dirty="0"/>
              <a:t>to 186</a:t>
            </a:r>
          </a:p>
          <a:p>
            <a:pPr>
              <a:spcBef>
                <a:spcPts val="0"/>
              </a:spcBef>
              <a:buNone/>
            </a:pPr>
            <a:endParaRPr lang="en-GB" sz="1000" dirty="0"/>
          </a:p>
          <a:p>
            <a:pPr>
              <a:spcBef>
                <a:spcPts val="0"/>
              </a:spcBef>
              <a:buNone/>
            </a:pPr>
            <a:r>
              <a:rPr lang="en-GB" sz="2800" dirty="0"/>
              <a:t>Northedge, A. (2005) </a:t>
            </a:r>
            <a:r>
              <a:rPr lang="en-GB" sz="2800" i="1" dirty="0"/>
              <a:t>The Good Study Guide</a:t>
            </a:r>
            <a:r>
              <a:rPr lang="en-GB" sz="2800" dirty="0"/>
              <a:t> </a:t>
            </a:r>
            <a:r>
              <a:rPr lang="en-GB" sz="2800" dirty="0" smtClean="0"/>
              <a:t>chapter 5 </a:t>
            </a:r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‘</a:t>
            </a:r>
            <a:r>
              <a:rPr lang="en-GB" sz="2800" dirty="0"/>
              <a:t>Reading’ </a:t>
            </a:r>
            <a:r>
              <a:rPr lang="en-GB" sz="2800" dirty="0" smtClean="0"/>
              <a:t>pp.101-128 </a:t>
            </a:r>
            <a:endParaRPr lang="en-GB" sz="28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sz="1800" dirty="0" smtClean="0">
              <a:cs typeface="Arial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76456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b="1" dirty="0" smtClean="0"/>
              <a:t>Common difficulties with note-making for academic purposes</a:t>
            </a:r>
            <a:br>
              <a:rPr lang="en-GB" b="1" dirty="0" smtClean="0"/>
            </a:br>
            <a:r>
              <a:rPr lang="en-GB" b="1" dirty="0" smtClean="0"/>
              <a:t>Which apply to you?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76" y="2060848"/>
            <a:ext cx="8496944" cy="5904656"/>
          </a:xfrm>
        </p:spPr>
        <p:txBody>
          <a:bodyPr>
            <a:noAutofit/>
          </a:bodyPr>
          <a:lstStyle/>
          <a:p>
            <a:pPr marL="914400" lvl="0" indent="-9144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I try to take down everything that is said/on the PowerPoint presentation in lectures.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endParaRPr lang="en-GB" sz="1000" dirty="0" smtClean="0"/>
          </a:p>
          <a:p>
            <a:pPr marL="914400" lvl="0" indent="-914400">
              <a:spcBef>
                <a:spcPts val="0"/>
              </a:spcBef>
              <a:buAutoNum type="arabicPeriod" startAt="2"/>
            </a:pPr>
            <a:r>
              <a:rPr lang="en-GB" dirty="0" smtClean="0"/>
              <a:t>I am uncertain what the purpose of note-taking is.</a:t>
            </a:r>
          </a:p>
          <a:p>
            <a:pPr marL="914400" lvl="0" indent="-914400">
              <a:spcBef>
                <a:spcPts val="0"/>
              </a:spcBef>
              <a:buAutoNum type="arabicPeriod" startAt="2"/>
            </a:pPr>
            <a:endParaRPr lang="en-GB" sz="1000" dirty="0" smtClean="0"/>
          </a:p>
          <a:p>
            <a:pPr marL="914400" lvl="0" indent="-914400">
              <a:spcBef>
                <a:spcPts val="0"/>
              </a:spcBef>
              <a:buAutoNum type="arabicPeriod" startAt="3"/>
            </a:pPr>
            <a:r>
              <a:rPr lang="en-US" dirty="0" smtClean="0"/>
              <a:t>I am unsure what to make notes on.</a:t>
            </a:r>
          </a:p>
          <a:p>
            <a:pPr marL="914400" lvl="0" indent="-914400">
              <a:spcBef>
                <a:spcPts val="0"/>
              </a:spcBef>
              <a:buAutoNum type="arabicPeriod" startAt="3"/>
            </a:pPr>
            <a:endParaRPr lang="en-GB" sz="1000" dirty="0" smtClean="0"/>
          </a:p>
          <a:p>
            <a:pPr marL="914400" lvl="0" indent="-914400">
              <a:spcBef>
                <a:spcPts val="0"/>
              </a:spcBef>
              <a:buAutoNum type="arabicPeriod" startAt="4"/>
            </a:pPr>
            <a:r>
              <a:rPr lang="en-US" dirty="0" smtClean="0"/>
              <a:t>I do not take time to organise my notes so that I can retrieve them later on. </a:t>
            </a:r>
          </a:p>
          <a:p>
            <a:pPr marL="914400" lvl="0" indent="-914400">
              <a:spcBef>
                <a:spcPts val="0"/>
              </a:spcBef>
              <a:buAutoNum type="arabicPeriod" startAt="4"/>
            </a:pPr>
            <a:endParaRPr lang="en-US" sz="10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5.	I only know one way for note-taking.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893</Words>
  <Application>Microsoft Office PowerPoint</Application>
  <PresentationFormat>On-screen Show (4:3)</PresentationFormat>
  <Paragraphs>210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Times New Roman</vt:lpstr>
      <vt:lpstr>Office Theme</vt:lpstr>
      <vt:lpstr>Presentation</vt:lpstr>
      <vt:lpstr>PowerPoint Presentation</vt:lpstr>
      <vt:lpstr>Aims</vt:lpstr>
      <vt:lpstr>Common difficulties with reading for academic purposes.  Which apply to you? </vt:lpstr>
      <vt:lpstr>What is active reading?</vt:lpstr>
      <vt:lpstr>Importance of active reading</vt:lpstr>
      <vt:lpstr>PowerPoint Presentation</vt:lpstr>
      <vt:lpstr>PowerPoint Presentation</vt:lpstr>
      <vt:lpstr>Useful resources (reading) </vt:lpstr>
      <vt:lpstr>Common difficulties with note-making for academic purposes Which apply to you? </vt:lpstr>
      <vt:lpstr>Think about the following</vt:lpstr>
      <vt:lpstr>Importance of active note-taking</vt:lpstr>
      <vt:lpstr>Note-making from lectures</vt:lpstr>
      <vt:lpstr>Linear notes</vt:lpstr>
      <vt:lpstr>Linear notes</vt:lpstr>
      <vt:lpstr>Mind map</vt:lpstr>
      <vt:lpstr>Mind map</vt:lpstr>
      <vt:lpstr>Cornell system</vt:lpstr>
      <vt:lpstr>PowerPoint Presentation</vt:lpstr>
      <vt:lpstr>Workshop activity</vt:lpstr>
      <vt:lpstr>Useful resources (note-making)</vt:lpstr>
      <vt:lpstr>Recap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</dc:creator>
  <cp:lastModifiedBy>Sara Steinke</cp:lastModifiedBy>
  <cp:revision>258</cp:revision>
  <dcterms:created xsi:type="dcterms:W3CDTF">2013-08-17T11:26:35Z</dcterms:created>
  <dcterms:modified xsi:type="dcterms:W3CDTF">2016-09-10T13:17:31Z</dcterms:modified>
</cp:coreProperties>
</file>