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4" r:id="rId2"/>
    <p:sldId id="260" r:id="rId3"/>
    <p:sldId id="315" r:id="rId4"/>
    <p:sldId id="332" r:id="rId5"/>
    <p:sldId id="333" r:id="rId6"/>
    <p:sldId id="320" r:id="rId7"/>
    <p:sldId id="335" r:id="rId8"/>
    <p:sldId id="337" r:id="rId9"/>
    <p:sldId id="263" r:id="rId10"/>
    <p:sldId id="267" r:id="rId11"/>
    <p:sldId id="298" r:id="rId12"/>
    <p:sldId id="299" r:id="rId13"/>
    <p:sldId id="300" r:id="rId14"/>
    <p:sldId id="301" r:id="rId15"/>
    <p:sldId id="302" r:id="rId16"/>
    <p:sldId id="303" r:id="rId17"/>
    <p:sldId id="338" r:id="rId18"/>
    <p:sldId id="339" r:id="rId19"/>
    <p:sldId id="341" r:id="rId20"/>
    <p:sldId id="340" r:id="rId21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C573-939D-42CE-8E82-A686B84671B7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86D2-86C2-4A62-8DD6-398E5ED37B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50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6DEC6CA9-3871-4BCE-A020-8E8547141CE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AA197D22-DB36-4136-A9B3-40D6496D9C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1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8C1B-998B-46BE-8DE5-170EE3E0246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90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28D4-4C4A-4131-919B-2E4D8BF9D4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6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28D4-4C4A-4131-919B-2E4D8BF9D4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13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28D4-4C4A-4131-919B-2E4D8BF9D4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7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8C1B-998B-46BE-8DE5-170EE3E0246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76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8C1B-998B-46BE-8DE5-170EE3E0246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6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97D22-DB36-4136-A9B3-40D6496D9CC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43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5614-3792-4840-941E-DAA9B283E1C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5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8C1B-998B-46BE-8DE5-170EE3E0246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61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8C1B-998B-46BE-8DE5-170EE3E0246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10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28D4-4C4A-4131-919B-2E4D8BF9D4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7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28D4-4C4A-4131-919B-2E4D8BF9D4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1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28D4-4C4A-4131-919B-2E4D8BF9D4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2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60E5-DD82-467F-98A4-7C7E7A95FE16}" type="datetimeFigureOut">
              <a:rPr lang="en-GB" smtClean="0"/>
              <a:pPr/>
              <a:t>18/09/2016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EA13-FBD6-4EA8-8E78-CE1C08CC2EB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mailto:s.steinke@bbk.ac.uk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.pp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algrave.com/studentstudyskills/page/critical-thinking/" TargetMode="External"/><Relationship Id="rId2" Type="http://schemas.openxmlformats.org/officeDocument/2006/relationships/hyperlink" Target="https://he.palgrave.com/studentstudyskills/resources/images/criticalanalysis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k.ac.uk/mybirkbeck/studyskills/course_timetable" TargetMode="External"/><Relationship Id="rId5" Type="http://schemas.openxmlformats.org/officeDocument/2006/relationships/hyperlink" Target="http://www.bbk.ac.uk/mybirkbeck/get-ahead-stay-ahead/academic_skills/critical_thinking" TargetMode="External"/><Relationship Id="rId4" Type="http://schemas.openxmlformats.org/officeDocument/2006/relationships/hyperlink" Target="http://www.bbk.ac.uk/mybirkbeck/get-ahead-stay-ahead/skills/critical-think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3568" y="260648"/>
          <a:ext cx="7704856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resentation" r:id="rId4" imgW="4569051" imgH="3425913" progId="PowerPoint.Show.8">
                  <p:embed/>
                </p:oleObj>
              </mc:Choice>
              <mc:Fallback>
                <p:oleObj name="Presentation" r:id="rId4" imgW="4569051" imgH="342591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0648"/>
                        <a:ext cx="7704856" cy="6120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126876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AHEAD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UNDERGRADUATE SUMMER PROGRAMME 2016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924944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 smtClean="0"/>
              <a:t>Get Ahead in critical thinking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dirty="0" smtClean="0"/>
              <a:t>Sara Steinke</a:t>
            </a:r>
            <a:br>
              <a:rPr lang="en-GB" sz="4000" dirty="0" smtClean="0"/>
            </a:br>
            <a:r>
              <a:rPr lang="en-GB" sz="4000" dirty="0" smtClean="0">
                <a:hlinkClick r:id="rId6"/>
              </a:rPr>
              <a:t>s.steinke@bbk.ac.uk</a:t>
            </a:r>
            <a:r>
              <a:rPr lang="en-GB" sz="4000" u="sng" dirty="0" smtClean="0"/>
              <a:t>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Critical thinking at university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2424" y="1086744"/>
            <a:ext cx="3312368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You have been asked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to read an article in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preparation for a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lecture. What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questions might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you ask in order to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think critically about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the article?</a:t>
            </a:r>
          </a:p>
          <a:p>
            <a:pPr>
              <a:buNone/>
            </a:pP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07904" y="781944"/>
            <a:ext cx="5184576" cy="60760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400" dirty="0" smtClean="0"/>
              <a:t>What is the </a:t>
            </a:r>
            <a:r>
              <a:rPr lang="en-GB" sz="4400" b="1" dirty="0" smtClean="0"/>
              <a:t>main argument </a:t>
            </a:r>
            <a:r>
              <a:rPr lang="en-GB" sz="4400" dirty="0" smtClean="0"/>
              <a:t>of the article? </a:t>
            </a:r>
          </a:p>
          <a:p>
            <a:pPr marL="495300" indent="-4953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400" dirty="0" smtClean="0"/>
              <a:t>What are the </a:t>
            </a:r>
            <a:r>
              <a:rPr lang="en-GB" sz="4400" b="1" dirty="0" smtClean="0"/>
              <a:t>reasons</a:t>
            </a:r>
            <a:r>
              <a:rPr lang="en-GB" sz="4400" dirty="0" smtClean="0"/>
              <a:t> given to justify the argument?</a:t>
            </a:r>
          </a:p>
          <a:p>
            <a:pPr marL="495300" indent="-4953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400" dirty="0" smtClean="0"/>
              <a:t>What </a:t>
            </a:r>
            <a:r>
              <a:rPr lang="en-GB" sz="4400" b="1" dirty="0" smtClean="0"/>
              <a:t>evidence</a:t>
            </a:r>
            <a:r>
              <a:rPr lang="en-GB" sz="4400" dirty="0" smtClean="0"/>
              <a:t> has been used?</a:t>
            </a:r>
          </a:p>
          <a:p>
            <a:pPr marL="495300" indent="-4953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400" dirty="0" smtClean="0"/>
              <a:t>What do you know about the </a:t>
            </a:r>
            <a:r>
              <a:rPr lang="en-GB" sz="4400" b="1" dirty="0" smtClean="0"/>
              <a:t>author</a:t>
            </a:r>
            <a:r>
              <a:rPr lang="en-GB" sz="4400" dirty="0" smtClean="0"/>
              <a:t>?</a:t>
            </a:r>
          </a:p>
          <a:p>
            <a:pPr marL="495300" indent="-4953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400" dirty="0" smtClean="0"/>
              <a:t>What </a:t>
            </a:r>
            <a:r>
              <a:rPr lang="en-GB" sz="4400" b="1" dirty="0" smtClean="0"/>
              <a:t>audience </a:t>
            </a:r>
            <a:r>
              <a:rPr lang="en-GB" sz="4400" dirty="0" smtClean="0"/>
              <a:t>is the author addressing?</a:t>
            </a:r>
          </a:p>
          <a:p>
            <a:pPr marL="495300" indent="-4953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400" dirty="0" smtClean="0"/>
              <a:t>What </a:t>
            </a:r>
            <a:r>
              <a:rPr lang="en-GB" sz="4400" b="1" dirty="0" smtClean="0"/>
              <a:t>sources</a:t>
            </a:r>
            <a:r>
              <a:rPr lang="en-GB" sz="4400" dirty="0" smtClean="0"/>
              <a:t> has the author used?</a:t>
            </a:r>
          </a:p>
          <a:p>
            <a:pPr>
              <a:buNone/>
            </a:pP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pPr marL="723900" indent="-723900" eaLnBrk="1" hangingPunct="1"/>
            <a:r>
              <a:rPr lang="en-GB" b="1" dirty="0" smtClean="0">
                <a:cs typeface="Arial" charset="0"/>
              </a:rPr>
              <a:t>1.	What is the main argument or thesis of  the text?</a:t>
            </a:r>
            <a:r>
              <a:rPr lang="en-GB" b="1" dirty="0" smtClean="0"/>
              <a:t> </a:t>
            </a:r>
            <a:endParaRPr lang="en-US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229600" cy="5141168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GB" dirty="0" smtClean="0"/>
              <a:t>Look at the introduction or first two paragraphs and check the conclusion</a:t>
            </a:r>
          </a:p>
          <a:p>
            <a:pPr eaLnBrk="1" hangingPunct="1">
              <a:spcBef>
                <a:spcPts val="0"/>
              </a:spcBef>
            </a:pPr>
            <a:endParaRPr lang="en-GB" sz="2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 A well written piece should tell you the main argument, thesis or position</a:t>
            </a:r>
          </a:p>
          <a:p>
            <a:pPr eaLnBrk="1" hangingPunct="1">
              <a:spcBef>
                <a:spcPts val="0"/>
              </a:spcBef>
            </a:pPr>
            <a:endParaRPr lang="en-US" sz="2000" i="1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These first  paragraphs should also tell you the parameters or timeframe if relevant, and the interpretation and final conclusion of the author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b="1" dirty="0" smtClean="0">
                <a:cs typeface="Arial" charset="0"/>
              </a:rPr>
              <a:t>2.	What are the reasons given to justify the conclusion?</a:t>
            </a:r>
            <a:endParaRPr lang="en-US" b="1" dirty="0" smtClean="0"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00200"/>
            <a:ext cx="7920880" cy="5257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GB" dirty="0" smtClean="0"/>
              <a:t>Can you list them?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Are they well presented?</a:t>
            </a:r>
          </a:p>
          <a:p>
            <a:pPr eaLnBrk="1" hangingPunct="1">
              <a:spcBef>
                <a:spcPts val="0"/>
              </a:spcBef>
              <a:buNone/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Is there a clear, logical line of reasoning?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Are the reasons given supporting the final conclusion?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What is your conclusion?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Has the writer included and considered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dirty="0" smtClean="0"/>
              <a:t>    dissenting views?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79532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b="1" dirty="0" smtClean="0">
                <a:cs typeface="Arial" charset="0"/>
              </a:rPr>
              <a:t>3.	What evidence has been used?</a:t>
            </a:r>
            <a:endParaRPr lang="en-US" b="1" dirty="0" smtClean="0"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36" y="1331640"/>
            <a:ext cx="8352928" cy="61206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GB" dirty="0" smtClean="0"/>
              <a:t>What facts or evidence is being presented? </a:t>
            </a:r>
          </a:p>
          <a:p>
            <a:pPr eaLnBrk="1" hangingPunct="1">
              <a:spcBef>
                <a:spcPts val="0"/>
              </a:spcBef>
              <a:buNone/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 Are these valid, up-to-day, relevant to the case?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 Is the writer’s interpretation of these facts valid?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 Does the evidence support the argument?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 Is it an acceptable interpretation?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 What points of view have not been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dirty="0"/>
              <a:t>  </a:t>
            </a:r>
            <a:r>
              <a:rPr lang="en-GB" dirty="0" smtClean="0"/>
              <a:t>   considered? Why? 	</a:t>
            </a:r>
          </a:p>
          <a:p>
            <a:pPr eaLnBrk="1" hangingPunct="1">
              <a:spcBef>
                <a:spcPts val="0"/>
              </a:spcBef>
            </a:pPr>
            <a:endParaRPr lang="en-GB" sz="2400" dirty="0" smtClean="0"/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332656"/>
            <a:ext cx="972108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b="1" dirty="0" smtClean="0">
                <a:cs typeface="Arial" charset="0"/>
              </a:rPr>
              <a:t>4.	What do you know about the author?</a:t>
            </a:r>
            <a:endParaRPr lang="en-US" b="1" dirty="0" smtClean="0"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208912" cy="6192688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GB" dirty="0" smtClean="0"/>
              <a:t>What do you know about the author’s background?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What are the author’s credentials/specialism? </a:t>
            </a:r>
            <a:r>
              <a:rPr lang="en-GB" dirty="0"/>
              <a:t> </a:t>
            </a:r>
            <a:r>
              <a:rPr lang="en-GB" dirty="0" smtClean="0"/>
              <a:t>-</a:t>
            </a:r>
            <a:r>
              <a:rPr lang="en-GB" sz="1000" dirty="0" smtClean="0"/>
              <a:t>  </a:t>
            </a:r>
            <a:r>
              <a:rPr lang="en-GB" dirty="0" smtClean="0"/>
              <a:t>has the author written other books/articles?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are the </a:t>
            </a:r>
            <a:r>
              <a:rPr lang="en-GB" dirty="0"/>
              <a:t>author’s affiliations? </a:t>
            </a:r>
            <a:r>
              <a:rPr lang="en-GB" dirty="0" smtClean="0"/>
              <a:t>- does the author have a vested interest in the topic? 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Has the author a reputation for being provocative, controversial?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GB" sz="2800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GB" sz="2800" b="1" dirty="0" smtClean="0">
                <a:latin typeface="Garamond" pitchFamily="18" charset="0"/>
              </a:rPr>
              <a:t>  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GB" sz="2800" dirty="0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5.	</a:t>
            </a:r>
            <a:r>
              <a:rPr lang="en-GB" b="1" dirty="0" smtClean="0">
                <a:cs typeface="Arial" charset="0"/>
              </a:rPr>
              <a:t>What audience is the author addressing?</a:t>
            </a:r>
            <a:br>
              <a:rPr lang="en-GB" b="1" dirty="0" smtClean="0">
                <a:cs typeface="Arial" charset="0"/>
              </a:rPr>
            </a:br>
            <a:endParaRPr lang="en-US" b="1" dirty="0" smtClean="0"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73424"/>
            <a:ext cx="8229600" cy="518457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GB" dirty="0" smtClean="0"/>
              <a:t>Is the article published in an academic journal read by other scholars?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Is the author addressing a general well educated readership?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Is the article’s intention to introduce a topic to people who are new to the subject?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Is the author writing for a wider, cross-disciplinary readership?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88640"/>
            <a:ext cx="957706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b="1" dirty="0" smtClean="0">
                <a:cs typeface="Arial" charset="0"/>
              </a:rPr>
              <a:t/>
            </a:r>
            <a:br>
              <a:rPr lang="en-GB" b="1" dirty="0" smtClean="0">
                <a:cs typeface="Arial" charset="0"/>
              </a:rPr>
            </a:br>
            <a:r>
              <a:rPr lang="en-GB" b="1" dirty="0" smtClean="0">
                <a:cs typeface="Arial" charset="0"/>
              </a:rPr>
              <a:t>6.	What sources has the author </a:t>
            </a:r>
            <a:br>
              <a:rPr lang="en-GB" b="1" dirty="0" smtClean="0">
                <a:cs typeface="Arial" charset="0"/>
              </a:rPr>
            </a:br>
            <a:r>
              <a:rPr lang="en-GB" b="1" dirty="0" smtClean="0">
                <a:cs typeface="Arial" charset="0"/>
              </a:rPr>
              <a:t>used?</a:t>
            </a:r>
            <a:br>
              <a:rPr lang="en-GB" b="1" dirty="0" smtClean="0">
                <a:cs typeface="Arial" charset="0"/>
              </a:rPr>
            </a:br>
            <a:endParaRPr lang="en-US" b="1" dirty="0" smtClean="0"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557321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dirty="0" smtClean="0"/>
              <a:t>Check the footnotes, references and bibliography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Has the author used a wide range of sources?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Are there unusual, unexpected or new sources?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How narrow or wide a literature search did the author undertake?</a:t>
            </a:r>
          </a:p>
          <a:p>
            <a:pPr eaLnBrk="1" hangingPunct="1">
              <a:spcBef>
                <a:spcPts val="0"/>
              </a:spcBef>
            </a:pPr>
            <a:endParaRPr lang="en-GB" sz="1000" dirty="0" smtClean="0"/>
          </a:p>
          <a:p>
            <a:pPr eaLnBrk="1" hangingPunct="1">
              <a:spcBef>
                <a:spcPts val="0"/>
              </a:spcBef>
            </a:pPr>
            <a:r>
              <a:rPr lang="en-GB" dirty="0" smtClean="0"/>
              <a:t>Has the author  concentrated on a particular type of sources?</a:t>
            </a:r>
          </a:p>
          <a:p>
            <a:pPr eaLnBrk="1" hangingPunct="1"/>
            <a:endParaRPr lang="en-GB" sz="2800" dirty="0" smtClean="0">
              <a:latin typeface="Garamond" pitchFamily="18" charset="0"/>
            </a:endParaRPr>
          </a:p>
          <a:p>
            <a:pPr eaLnBrk="1" hangingPunct="1"/>
            <a:endParaRPr lang="en-US" sz="28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ritical reading</a:t>
            </a:r>
            <a:endParaRPr lang="en-GB" dirty="0"/>
          </a:p>
        </p:txBody>
      </p:sp>
      <p:pic>
        <p:nvPicPr>
          <p:cNvPr id="4097" name="Picture 1" descr="C:\Users\sara\Pictures\6320243_f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816424" cy="3888432"/>
          </a:xfrm>
          <a:prstGeom prst="rect">
            <a:avLst/>
          </a:prstGeom>
          <a:noFill/>
        </p:spPr>
      </p:pic>
      <p:pic>
        <p:nvPicPr>
          <p:cNvPr id="4" name="Picture 2" descr="Answer Questions for Social Media Posts - © Rudie - Fotoli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6" y="1619672"/>
            <a:ext cx="3672408" cy="49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3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ritical note-making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41376"/>
            <a:ext cx="8373616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/>
              <a:t>Active note-making techniques helps you to understand what you are reading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sz="2800" dirty="0" smtClean="0"/>
              <a:t>Be critical - ask questions as you take notes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sz="2800" dirty="0" smtClean="0"/>
              <a:t>Achieve a logical, objective interpretation of the argument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sz="2800" dirty="0" smtClean="0"/>
              <a:t>Helps you to defend your point of view against charges such as bias, lack of supporting evidence, incompleteness and illogical reasoning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sz="2800" dirty="0" smtClean="0"/>
              <a:t>Using critical thinking when you take notes and rigorously employing it when you construct your own line of argument will help you avoid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22781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0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Resources for critical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896" y="1269584"/>
            <a:ext cx="8638216" cy="5841776"/>
          </a:xfrm>
        </p:spPr>
        <p:txBody>
          <a:bodyPr>
            <a:normAutofit fontScale="70000" lnSpcReduction="20000"/>
          </a:bodyPr>
          <a:lstStyle/>
          <a:p>
            <a:pPr lvl="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 smtClean="0">
                <a:ea typeface="Calibri" pitchFamily="34" charset="0"/>
                <a:cs typeface="Times New Roman" pitchFamily="18" charset="0"/>
              </a:rPr>
              <a:t>Cottrell, S. (2005) </a:t>
            </a:r>
            <a:r>
              <a:rPr lang="en-GB" sz="2900" i="1" dirty="0" smtClean="0">
                <a:ea typeface="Calibri" pitchFamily="34" charset="0"/>
                <a:cs typeface="Times New Roman" pitchFamily="18" charset="0"/>
              </a:rPr>
              <a:t>Critical Thinking Skills</a:t>
            </a:r>
            <a:r>
              <a:rPr lang="en-GB" sz="29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t"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 smtClean="0"/>
          </a:p>
          <a:p>
            <a:pPr lvl="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 smtClean="0"/>
              <a:t>Roy </a:t>
            </a:r>
            <a:r>
              <a:rPr lang="en-GB" sz="2900" dirty="0"/>
              <a:t>van den Brink-Budgen (2000) </a:t>
            </a:r>
            <a:r>
              <a:rPr lang="en-GB" sz="2900" i="1" dirty="0"/>
              <a:t>Critical </a:t>
            </a:r>
            <a:r>
              <a:rPr lang="en-GB" sz="2900" i="1" dirty="0" smtClean="0"/>
              <a:t>Thinking </a:t>
            </a:r>
            <a:r>
              <a:rPr lang="en-GB" sz="2900" i="1" dirty="0"/>
              <a:t>for Students: learn the skills of </a:t>
            </a:r>
            <a:endParaRPr lang="en-GB" sz="29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i="1" dirty="0" smtClean="0"/>
              <a:t>critical assessment </a:t>
            </a:r>
            <a:r>
              <a:rPr lang="en-GB" sz="2900" i="1" dirty="0"/>
              <a:t>and effective argument </a:t>
            </a:r>
            <a:endParaRPr lang="en-GB" sz="2900" i="1" dirty="0" smtClean="0"/>
          </a:p>
          <a:p>
            <a:pPr lvl="0" fontAlgn="t"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>
                <a:hlinkClick r:id="rId2"/>
              </a:rPr>
              <a:t>https://</a:t>
            </a:r>
            <a:r>
              <a:rPr lang="en-GB" sz="2600" dirty="0" smtClean="0">
                <a:hlinkClick r:id="rId2"/>
              </a:rPr>
              <a:t>he.palgrave.com/studentstudyskills/resources/images/criticalanalysis.mp3</a:t>
            </a:r>
            <a:r>
              <a:rPr lang="en-GB" sz="2600" dirty="0" smtClean="0"/>
              <a:t>  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 smtClean="0"/>
              <a:t>12 minute audio file based on Cottrell’s </a:t>
            </a:r>
            <a:r>
              <a:rPr lang="en-GB" sz="2900" i="1" dirty="0" smtClean="0"/>
              <a:t>Critical Thinking Skills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 smtClean="0">
              <a:hlinkClick r:id="rId3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 smtClean="0">
                <a:hlinkClick r:id="rId3"/>
              </a:rPr>
              <a:t>https</a:t>
            </a:r>
            <a:r>
              <a:rPr lang="en-GB" sz="2600" dirty="0">
                <a:hlinkClick r:id="rId3"/>
              </a:rPr>
              <a:t>://</a:t>
            </a:r>
            <a:r>
              <a:rPr lang="en-GB" sz="2600" dirty="0" smtClean="0">
                <a:hlinkClick r:id="rId3"/>
              </a:rPr>
              <a:t>he.palgrave.com/studentstudyskills/page/critical-thinking/</a:t>
            </a:r>
            <a:endParaRPr lang="en-GB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 smtClean="0"/>
              <a:t>helpful information on critical thinking skills on the </a:t>
            </a:r>
            <a:r>
              <a:rPr lang="en-GB" sz="2900" i="1" dirty="0" smtClean="0"/>
              <a:t>Study Skills </a:t>
            </a:r>
            <a:r>
              <a:rPr lang="en-GB" sz="2900" dirty="0" smtClean="0"/>
              <a:t>Website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 smtClean="0">
              <a:hlinkClick r:id="rId4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 smtClean="0">
                <a:hlinkClick r:id="rId4"/>
              </a:rPr>
              <a:t>http</a:t>
            </a:r>
            <a:r>
              <a:rPr lang="en-GB" sz="2600" dirty="0" smtClean="0">
                <a:hlinkClick r:id="rId4"/>
              </a:rPr>
              <a:t>://www.bbk.ac.uk/mybirkbeck/get-ahead-stay ahead/skills/critical-thinking</a:t>
            </a:r>
            <a:r>
              <a:rPr lang="en-GB" sz="2600" dirty="0" smtClean="0"/>
              <a:t> </a:t>
            </a:r>
            <a:endParaRPr lang="en-GB" sz="13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>
                <a:hlinkClick r:id="rId5"/>
              </a:rPr>
              <a:t>http://</a:t>
            </a:r>
            <a:r>
              <a:rPr lang="en-GB" sz="2600" dirty="0" smtClean="0">
                <a:hlinkClick r:id=""/>
              </a:rPr>
              <a:t>www.bbk.ac.uk/mybirkbeck/get-ahead-stay-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 smtClean="0">
                <a:hlinkClick r:id=""/>
              </a:rPr>
              <a:t>ahead/academic_skills/critical_thinking</a:t>
            </a:r>
            <a:r>
              <a:rPr lang="en-GB" sz="26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 smtClean="0"/>
              <a:t>5 minute interactive tutorials supporting this Student Orientation programme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 smtClean="0">
              <a:hlinkClick r:id="rId6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dirty="0" smtClean="0">
                <a:hlinkClick r:id="rId6"/>
              </a:rPr>
              <a:t>http</a:t>
            </a:r>
            <a:r>
              <a:rPr lang="en-GB" sz="2600" dirty="0" smtClean="0">
                <a:hlinkClick r:id="rId6"/>
              </a:rPr>
              <a:t>://www.bbk.ac.uk/mybirkbeck/studyskills/course_timetable</a:t>
            </a:r>
            <a:r>
              <a:rPr lang="en-GB" sz="26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 smtClean="0"/>
              <a:t>academic skills workshops dealing with critical thinking skills 1, 2 and 3 - and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 smtClean="0"/>
              <a:t>other academic skills - in greater detail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5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72" y="1772816"/>
            <a:ext cx="8229600" cy="5544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What is meant by critical thinking in HE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Identify the importance of critical thinking for academic study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Gain knowledge of basic critical questions for becoming a critical thinker</a:t>
            </a:r>
          </a:p>
          <a:p>
            <a:pPr lvl="0">
              <a:spcBef>
                <a:spcPts val="0"/>
              </a:spcBef>
            </a:pPr>
            <a:endParaRPr lang="en-GB" sz="2000" dirty="0" smtClean="0"/>
          </a:p>
          <a:p>
            <a:pPr lvl="0">
              <a:spcBef>
                <a:spcPts val="0"/>
              </a:spcBef>
            </a:pPr>
            <a:r>
              <a:rPr lang="en-GB" dirty="0" smtClean="0"/>
              <a:t>Reflect on how you can develop your critical thinking skills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72" y="1772816"/>
            <a:ext cx="8229600" cy="5544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What is meant by critical thinking in HE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Identify the importance of critical thinking for academic study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Gain knowledge of basic critical questions for becoming a critical thinker</a:t>
            </a:r>
          </a:p>
          <a:p>
            <a:pPr lvl="0">
              <a:spcBef>
                <a:spcPts val="0"/>
              </a:spcBef>
            </a:pPr>
            <a:endParaRPr lang="en-GB" sz="2000" dirty="0" smtClean="0"/>
          </a:p>
          <a:p>
            <a:pPr lvl="0">
              <a:spcBef>
                <a:spcPts val="0"/>
              </a:spcBef>
            </a:pPr>
            <a:r>
              <a:rPr lang="en-GB" dirty="0" smtClean="0"/>
              <a:t>Reflect on how you can develop your critical thinking skills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0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832" y="157808"/>
            <a:ext cx="8229600" cy="1143000"/>
          </a:xfrm>
        </p:spPr>
        <p:txBody>
          <a:bodyPr/>
          <a:lstStyle/>
          <a:p>
            <a:r>
              <a:rPr lang="en-GB" b="1" dirty="0" smtClean="0"/>
              <a:t>Think about the following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272" y="1300808"/>
            <a:ext cx="8229600" cy="54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C</a:t>
            </a:r>
            <a:r>
              <a:rPr lang="en-GB" dirty="0" smtClean="0"/>
              <a:t>ritical thinking occurs in everyday life. Many everyday </a:t>
            </a:r>
            <a:r>
              <a:rPr lang="en-GB" dirty="0"/>
              <a:t>activities </a:t>
            </a:r>
            <a:r>
              <a:rPr lang="en-GB" dirty="0" smtClean="0"/>
              <a:t>require you to seek </a:t>
            </a:r>
            <a:r>
              <a:rPr lang="en-GB" b="1" dirty="0"/>
              <a:t>information</a:t>
            </a:r>
            <a:r>
              <a:rPr lang="en-GB" dirty="0"/>
              <a:t>, </a:t>
            </a:r>
            <a:r>
              <a:rPr lang="en-GB" b="1" dirty="0"/>
              <a:t>analyse </a:t>
            </a:r>
            <a:r>
              <a:rPr lang="en-GB" dirty="0"/>
              <a:t>alternatives, </a:t>
            </a:r>
            <a:r>
              <a:rPr lang="en-GB" b="1" dirty="0"/>
              <a:t>evaluate </a:t>
            </a:r>
            <a:r>
              <a:rPr lang="en-GB" dirty="0"/>
              <a:t>the </a:t>
            </a:r>
            <a:r>
              <a:rPr lang="en-GB" dirty="0" smtClean="0"/>
              <a:t>alternatives</a:t>
            </a:r>
            <a:r>
              <a:rPr lang="en-GB" b="1" dirty="0" smtClean="0"/>
              <a:t> </a:t>
            </a:r>
            <a:r>
              <a:rPr lang="en-GB" dirty="0"/>
              <a:t>in relation to your </a:t>
            </a:r>
            <a:r>
              <a:rPr lang="en-GB" dirty="0" smtClean="0"/>
              <a:t>requirements </a:t>
            </a:r>
            <a:r>
              <a:rPr lang="en-GB" dirty="0"/>
              <a:t>and reach some </a:t>
            </a:r>
            <a:r>
              <a:rPr lang="en-GB" b="1" dirty="0"/>
              <a:t>c</a:t>
            </a:r>
            <a:r>
              <a:rPr lang="en-GB" b="1" dirty="0" smtClean="0"/>
              <a:t>onclusion.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Identify 5 ‘Critical thinking: Knowledge, skills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and attitudes’ (see handout) that you bring to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your studies.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What is critical thinking? (1)</a:t>
            </a:r>
            <a:br>
              <a:rPr lang="en-GB" sz="4900" b="1" dirty="0" smtClean="0"/>
            </a:br>
            <a:r>
              <a:rPr lang="en-GB" sz="3600" dirty="0" smtClean="0"/>
              <a:t>Cottrell, S.  </a:t>
            </a:r>
            <a:r>
              <a:rPr lang="en-GB" sz="3600" i="1" dirty="0" smtClean="0"/>
              <a:t>The Study Skills Handbook</a:t>
            </a:r>
            <a:r>
              <a:rPr lang="en-GB" sz="36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68863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Stand back from the information given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Examine it in detail from many angles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Check whether it is accurate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Check each statement follows logically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Look for possible flaws in the reasoning/ evidence/conclusion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Compare the same issue from point of view of theorists/writers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is critical thinking?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eriod" startAt="7"/>
            </a:pPr>
            <a:r>
              <a:rPr lang="en-GB" dirty="0" smtClean="0"/>
              <a:t> 	Explain why different people arrive at 	different conclusions</a:t>
            </a:r>
          </a:p>
          <a:p>
            <a:pPr marL="514350" indent="-514350">
              <a:spcBef>
                <a:spcPts val="0"/>
              </a:spcBef>
              <a:buAutoNum type="arabicPeriod" startAt="7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AutoNum type="arabicPeriod" startAt="8"/>
            </a:pPr>
            <a:r>
              <a:rPr lang="en-GB" dirty="0" smtClean="0"/>
              <a:t> 	Argue why one opinion/result/conclusion 	is preferable to another</a:t>
            </a:r>
          </a:p>
          <a:p>
            <a:pPr marL="514350" indent="-514350">
              <a:spcBef>
                <a:spcPts val="0"/>
              </a:spcBef>
              <a:buAutoNum type="arabicPeriod" startAt="8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AutoNum type="arabicPeriod" startAt="9"/>
            </a:pPr>
            <a:r>
              <a:rPr lang="en-GB" dirty="0" smtClean="0"/>
              <a:t> 	Be on guard for devices that encourage the 	reader to take questionable statements at 	face value</a:t>
            </a:r>
          </a:p>
          <a:p>
            <a:pPr marL="514350" indent="-514350">
              <a:spcBef>
                <a:spcPts val="0"/>
              </a:spcBef>
              <a:buAutoNum type="arabicPeriod" startAt="9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GB" dirty="0" smtClean="0"/>
              <a:t>10.  	Check for hidden assumptions</a:t>
            </a:r>
          </a:p>
          <a:p>
            <a:pPr marL="514350" indent="-514350">
              <a:spcBef>
                <a:spcPts val="0"/>
              </a:spcBef>
              <a:buNone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GB" dirty="0" smtClean="0"/>
              <a:t>11.  	Check for attempts to lure the reader into 	agreement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Critical thinking involves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Agreeing or disagreeing with a point of 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Conceding that an argument may have this merit but…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Comparing different view points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Proposing a different point of 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Bringing together differing points view by adding a new perspective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Applying your knowledge to different contexts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Coming to a conclusion and being able to make inferences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05885"/>
              </p:ext>
            </p:extLst>
          </p:nvPr>
        </p:nvGraphicFramePr>
        <p:xfrm>
          <a:off x="899592" y="1124744"/>
          <a:ext cx="751249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165"/>
                <a:gridCol w="2504165"/>
                <a:gridCol w="25041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Stage</a:t>
                      </a:r>
                      <a:r>
                        <a:rPr lang="en-GB" baseline="0" dirty="0" smtClean="0"/>
                        <a:t>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Analyse</a:t>
                      </a:r>
                      <a:r>
                        <a:rPr lang="en-GB" dirty="0" smtClean="0"/>
                        <a:t> (take apart)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Stage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Synthesise</a:t>
                      </a:r>
                      <a:r>
                        <a:rPr lang="en-GB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(put together)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Stage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Evaluate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(create your own)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Look at - and understand - the key points, arguments and underlying assumptions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dirty="0" smtClean="0"/>
                        <a:t>Pull together different arguments to express an idea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Criticise views you do not agree with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Compare and contrast arguments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Make logical connections to serve one argument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Weigh up and come to your own judgement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dirty="0" smtClean="0"/>
                        <a:t>Look at the different components of the argument and how they relate to each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Justify your view with the evidence you have found and develop your own arguments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3211" y="116632"/>
            <a:ext cx="6785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Critical thinking as a process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2758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expertbeacon.com/sites/default/files/Blooms%20Taxonom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8" name="AutoShape 4" descr="https://expertbeacon.com/sites/default/files/Blooms%20Taxonom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 descr="C:\Users\sara\Pictures\Blooms Taxon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88" y="1340768"/>
            <a:ext cx="8280920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88" y="61596"/>
            <a:ext cx="8229600" cy="1143000"/>
          </a:xfrm>
        </p:spPr>
        <p:txBody>
          <a:bodyPr/>
          <a:lstStyle/>
          <a:p>
            <a:r>
              <a:rPr lang="en-GB" b="1" dirty="0" smtClean="0"/>
              <a:t>Bloom’s revised taxonomy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849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GB" b="1" dirty="0" smtClean="0"/>
              <a:t>Importance of critical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43608"/>
            <a:ext cx="8820472" cy="655272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Cornerstone of all academic activity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Helps you to adopt a critical distance towards yours and other peoples work/ideas 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Means of pushing the boundaries of knowledge forward by examining messy, grey areas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Goes hand-in-hand with academic content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Essential for developing other academic skills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Promotes an (pro)active, independent and reflective approach to learning 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Soft employment skill - transferable to the workplace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1027</Words>
  <Application>Microsoft Office PowerPoint</Application>
  <PresentationFormat>On-screen Show (4:3)</PresentationFormat>
  <Paragraphs>226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Wingdings</vt:lpstr>
      <vt:lpstr>Office Theme</vt:lpstr>
      <vt:lpstr>Presentation</vt:lpstr>
      <vt:lpstr>PowerPoint Presentation</vt:lpstr>
      <vt:lpstr>Aims</vt:lpstr>
      <vt:lpstr>Think about the following</vt:lpstr>
      <vt:lpstr>What is critical thinking? (1) Cottrell, S.  The Study Skills Handbook  </vt:lpstr>
      <vt:lpstr>What is critical thinking? (2)</vt:lpstr>
      <vt:lpstr>Critical thinking involves</vt:lpstr>
      <vt:lpstr>PowerPoint Presentation</vt:lpstr>
      <vt:lpstr>Bloom’s revised taxonomy </vt:lpstr>
      <vt:lpstr>Importance of critical thinking</vt:lpstr>
      <vt:lpstr>Critical thinking at university</vt:lpstr>
      <vt:lpstr>1. What is the main argument or thesis of  the text? </vt:lpstr>
      <vt:lpstr>2. What are the reasons given to justify the conclusion?</vt:lpstr>
      <vt:lpstr>3. What evidence has been used?</vt:lpstr>
      <vt:lpstr>4. What do you know about the author?</vt:lpstr>
      <vt:lpstr> 5. What audience is the author addressing? </vt:lpstr>
      <vt:lpstr> 6. What sources has the author  used? </vt:lpstr>
      <vt:lpstr>Critical reading</vt:lpstr>
      <vt:lpstr>Critical note-making</vt:lpstr>
      <vt:lpstr>Resources for critical thinking</vt:lpstr>
      <vt:lpstr>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 Steinke</cp:lastModifiedBy>
  <cp:revision>184</cp:revision>
  <dcterms:created xsi:type="dcterms:W3CDTF">2013-08-12T10:51:18Z</dcterms:created>
  <dcterms:modified xsi:type="dcterms:W3CDTF">2016-09-18T12:18:02Z</dcterms:modified>
</cp:coreProperties>
</file>